
<file path=[Content_Types].xml><?xml version="1.0" encoding="utf-8"?>
<Types xmlns="http://schemas.openxmlformats.org/package/2006/content-types">
  <Default Extension="png" ContentType="image/png"/>
  <Default Extension="gif" ContentType="image/gi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</p:sldIdLst>
  <p:sldSz cx="9144000" cy="5143500"/>
  <p:notesSz cx="6858000" cy="9144000"/>
  <p:embeddedFontLst>
    <p:embeddedFont>
      <p:font typeface="Fira Mono" charset="0"/>
      <p:regular r:id="rId40"/>
      <p:bold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mo" panose="020B0604020202020204"/>
      <a:defRPr sz="1400" b="0" i="0" u="none" strike="noStrike" cap="none">
        <a:solidFill>
          <a:srgbClr val="000000"/>
        </a:solidFill>
        <a:latin typeface="Arimo" panose="020B0604020202020204"/>
        <a:ea typeface="Arimo" panose="020B0604020202020204"/>
        <a:cs typeface="Arimo" panose="020B0604020202020204"/>
        <a:sym typeface="Arimo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mo" panose="020B0604020202020204"/>
      <a:defRPr sz="1400" b="0" i="0" u="none" strike="noStrike" cap="none">
        <a:solidFill>
          <a:srgbClr val="000000"/>
        </a:solidFill>
        <a:latin typeface="Arimo" panose="020B0604020202020204"/>
        <a:ea typeface="Arimo" panose="020B0604020202020204"/>
        <a:cs typeface="Arimo" panose="020B0604020202020204"/>
        <a:sym typeface="Arimo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mo" panose="020B0604020202020204"/>
      <a:defRPr sz="1400" b="0" i="0" u="none" strike="noStrike" cap="none">
        <a:solidFill>
          <a:srgbClr val="000000"/>
        </a:solidFill>
        <a:latin typeface="Arimo" panose="020B0604020202020204"/>
        <a:ea typeface="Arimo" panose="020B0604020202020204"/>
        <a:cs typeface="Arimo" panose="020B0604020202020204"/>
        <a:sym typeface="Arimo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mo" panose="020B0604020202020204"/>
      <a:defRPr sz="1400" b="0" i="0" u="none" strike="noStrike" cap="none">
        <a:solidFill>
          <a:srgbClr val="000000"/>
        </a:solidFill>
        <a:latin typeface="Arimo" panose="020B0604020202020204"/>
        <a:ea typeface="Arimo" panose="020B0604020202020204"/>
        <a:cs typeface="Arimo" panose="020B0604020202020204"/>
        <a:sym typeface="Arimo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mo" panose="020B0604020202020204"/>
      <a:defRPr sz="1400" b="0" i="0" u="none" strike="noStrike" cap="none">
        <a:solidFill>
          <a:srgbClr val="000000"/>
        </a:solidFill>
        <a:latin typeface="Arimo" panose="020B0604020202020204"/>
        <a:ea typeface="Arimo" panose="020B0604020202020204"/>
        <a:cs typeface="Arimo" panose="020B0604020202020204"/>
        <a:sym typeface="Arimo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mo" panose="020B0604020202020204"/>
      <a:defRPr sz="1400" b="0" i="0" u="none" strike="noStrike" cap="none">
        <a:solidFill>
          <a:srgbClr val="000000"/>
        </a:solidFill>
        <a:latin typeface="Arimo" panose="020B0604020202020204"/>
        <a:ea typeface="Arimo" panose="020B0604020202020204"/>
        <a:cs typeface="Arimo" panose="020B0604020202020204"/>
        <a:sym typeface="Arimo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mo" panose="020B0604020202020204"/>
      <a:defRPr sz="1400" b="0" i="0" u="none" strike="noStrike" cap="none">
        <a:solidFill>
          <a:srgbClr val="000000"/>
        </a:solidFill>
        <a:latin typeface="Arimo" panose="020B0604020202020204"/>
        <a:ea typeface="Arimo" panose="020B0604020202020204"/>
        <a:cs typeface="Arimo" panose="020B0604020202020204"/>
        <a:sym typeface="Arimo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mo" panose="020B0604020202020204"/>
      <a:defRPr sz="1400" b="0" i="0" u="none" strike="noStrike" cap="none">
        <a:solidFill>
          <a:srgbClr val="000000"/>
        </a:solidFill>
        <a:latin typeface="Arimo" panose="020B0604020202020204"/>
        <a:ea typeface="Arimo" panose="020B0604020202020204"/>
        <a:cs typeface="Arimo" panose="020B0604020202020204"/>
        <a:sym typeface="Arimo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mo" panose="020B0604020202020204"/>
      <a:defRPr sz="1400" b="0" i="0" u="none" strike="noStrike" cap="none">
        <a:solidFill>
          <a:srgbClr val="000000"/>
        </a:solidFill>
        <a:latin typeface="Arimo" panose="020B0604020202020204"/>
        <a:ea typeface="Arimo" panose="020B0604020202020204"/>
        <a:cs typeface="Arimo" panose="020B0604020202020204"/>
        <a:sym typeface="Arimo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01"/>
        <p:guide pos="2948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1" Type="http://schemas.openxmlformats.org/officeDocument/2006/relationships/font" Target="fonts/font2.fntdata"/><Relationship Id="rId40" Type="http://schemas.openxmlformats.org/officeDocument/2006/relationships/font" Target="fonts/font1.fntdata"/><Relationship Id="rId4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mo" panose="020B0604020202020204"/>
      <a:defRPr sz="1400" b="0" i="0" u="none" strike="noStrike" cap="none">
        <a:solidFill>
          <a:srgbClr val="000000"/>
        </a:solidFill>
        <a:latin typeface="Arimo" panose="020B0604020202020204"/>
        <a:ea typeface="Arimo" panose="020B0604020202020204"/>
        <a:cs typeface="Arimo" panose="020B0604020202020204"/>
        <a:sym typeface="Arimo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mo" panose="020B0604020202020204"/>
      <a:defRPr sz="1400" b="0" i="0" u="none" strike="noStrike" cap="none">
        <a:solidFill>
          <a:srgbClr val="000000"/>
        </a:solidFill>
        <a:latin typeface="Arimo" panose="020B0604020202020204"/>
        <a:ea typeface="Arimo" panose="020B0604020202020204"/>
        <a:cs typeface="Arimo" panose="020B0604020202020204"/>
        <a:sym typeface="Arimo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mo" panose="020B0604020202020204"/>
      <a:defRPr sz="1400" b="0" i="0" u="none" strike="noStrike" cap="none">
        <a:solidFill>
          <a:srgbClr val="000000"/>
        </a:solidFill>
        <a:latin typeface="Arimo" panose="020B0604020202020204"/>
        <a:ea typeface="Arimo" panose="020B0604020202020204"/>
        <a:cs typeface="Arimo" panose="020B0604020202020204"/>
        <a:sym typeface="Arimo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mo" panose="020B0604020202020204"/>
      <a:defRPr sz="1400" b="0" i="0" u="none" strike="noStrike" cap="none">
        <a:solidFill>
          <a:srgbClr val="000000"/>
        </a:solidFill>
        <a:latin typeface="Arimo" panose="020B0604020202020204"/>
        <a:ea typeface="Arimo" panose="020B0604020202020204"/>
        <a:cs typeface="Arimo" panose="020B0604020202020204"/>
        <a:sym typeface="Arimo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mo" panose="020B0604020202020204"/>
      <a:defRPr sz="1400" b="0" i="0" u="none" strike="noStrike" cap="none">
        <a:solidFill>
          <a:srgbClr val="000000"/>
        </a:solidFill>
        <a:latin typeface="Arimo" panose="020B0604020202020204"/>
        <a:ea typeface="Arimo" panose="020B0604020202020204"/>
        <a:cs typeface="Arimo" panose="020B0604020202020204"/>
        <a:sym typeface="Arimo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mo" panose="020B0604020202020204"/>
      <a:defRPr sz="1400" b="0" i="0" u="none" strike="noStrike" cap="none">
        <a:solidFill>
          <a:srgbClr val="000000"/>
        </a:solidFill>
        <a:latin typeface="Arimo" panose="020B0604020202020204"/>
        <a:ea typeface="Arimo" panose="020B0604020202020204"/>
        <a:cs typeface="Arimo" panose="020B0604020202020204"/>
        <a:sym typeface="Arimo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mo" panose="020B0604020202020204"/>
      <a:defRPr sz="1400" b="0" i="0" u="none" strike="noStrike" cap="none">
        <a:solidFill>
          <a:srgbClr val="000000"/>
        </a:solidFill>
        <a:latin typeface="Arimo" panose="020B0604020202020204"/>
        <a:ea typeface="Arimo" panose="020B0604020202020204"/>
        <a:cs typeface="Arimo" panose="020B0604020202020204"/>
        <a:sym typeface="Arimo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mo" panose="020B0604020202020204"/>
      <a:defRPr sz="1400" b="0" i="0" u="none" strike="noStrike" cap="none">
        <a:solidFill>
          <a:srgbClr val="000000"/>
        </a:solidFill>
        <a:latin typeface="Arimo" panose="020B0604020202020204"/>
        <a:ea typeface="Arimo" panose="020B0604020202020204"/>
        <a:cs typeface="Arimo" panose="020B0604020202020204"/>
        <a:sym typeface="Arimo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mo" panose="020B0604020202020204"/>
      <a:defRPr sz="1400" b="0" i="0" u="none" strike="noStrike" cap="none">
        <a:solidFill>
          <a:srgbClr val="000000"/>
        </a:solidFill>
        <a:latin typeface="Arimo" panose="020B0604020202020204"/>
        <a:ea typeface="Arimo" panose="020B0604020202020204"/>
        <a:cs typeface="Arimo" panose="020B0604020202020204"/>
        <a:sym typeface="Arimo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98cbfbbac_0_4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98cbfbbac_0_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98cbfbbac_0_5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98cbfbbac_0_5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98cbfbbac_0_7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98cbfbbac_0_7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98cbfbbac_0_8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98cbfbbac_0_8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98cbfbbac_0_6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98cbfbbac_0_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9907638b4_0_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9907638b4_0_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98cbfbbac_0_7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98cbfbbac_0_7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98cbfbbac_1_7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98cbfbbac_1_7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98cbfbbac_1_5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98cbfbbac_1_5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98cbfbbac_1_8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98cbfbbac_1_8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98cbfbbac_1_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98cbfbbac_1_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9907638b4_1_1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9907638b4_1_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98cbfbbac_0_14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98cbfbbac_0_14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9907638b4_4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9907638b4_4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9907638b4_2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9907638b4_2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9907638b4_1_3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9907638b4_1_3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498cbfbbac_0_10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498cbfbbac_0_10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98cbfbbac_0_11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98cbfbbac_0_1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98cbfbbac_0_14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98cbfbbac_0_14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498cbfbbac_0_12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498cbfbbac_0_12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98cbfbbac_0_15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98cbfbbac_0_15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98cbfbbac_0_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98cbfbbac_0_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498cbfbbac_0_16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498cbfbbac_0_16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498cbfbbac_0_9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498cbfbbac_0_9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9907638b4_1_9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9907638b4_1_9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498cbfbbac_0_9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498cbfbbac_0_9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98cbfbbac_0_1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98cbfbbac_0_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98cbfbbac_0_2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98cbfbbac_0_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98cbfbbac_0_4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98cbfbbac_0_4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9907638b4_0_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9907638b4_0_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98cbfbbac_0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98cbfbbac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9907638b4_2_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9907638b4_2_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roid Sans" panose="020B0606030804020204"/>
              <a:buNone/>
              <a:defRPr sz="2800">
                <a:solidFill>
                  <a:schemeClr val="dk1"/>
                </a:solidFill>
                <a:latin typeface="Droid Sans" panose="020B0606030804020204"/>
                <a:ea typeface="Droid Sans" panose="020B0606030804020204"/>
                <a:cs typeface="Droid Sans" panose="020B0606030804020204"/>
                <a:sym typeface="Droid Sans" panose="020B0606030804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roid Sans" panose="020B0606030804020204"/>
              <a:buChar char="●"/>
              <a:defRPr sz="1800">
                <a:solidFill>
                  <a:schemeClr val="dk2"/>
                </a:solidFill>
                <a:latin typeface="Droid Sans" panose="020B0606030804020204"/>
                <a:ea typeface="Droid Sans" panose="020B0606030804020204"/>
                <a:cs typeface="Droid Sans" panose="020B0606030804020204"/>
                <a:sym typeface="Droid Sans" panose="020B0606030804020204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mo" panose="020B0604020202020204"/>
        <a:defRPr sz="1400" b="0" i="0" u="none" strike="noStrike" cap="none">
          <a:solidFill>
            <a:srgbClr val="000000"/>
          </a:solidFill>
          <a:latin typeface="Arimo" panose="020B0604020202020204"/>
          <a:ea typeface="Arimo" panose="020B0604020202020204"/>
          <a:cs typeface="Arimo" panose="020B0604020202020204"/>
          <a:sym typeface="Arimo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mo" panose="020B0604020202020204"/>
        <a:defRPr sz="1400" b="0" i="0" u="none" strike="noStrike" cap="none">
          <a:solidFill>
            <a:srgbClr val="000000"/>
          </a:solidFill>
          <a:latin typeface="Arimo" panose="020B0604020202020204"/>
          <a:ea typeface="Arimo" panose="020B0604020202020204"/>
          <a:cs typeface="Arimo" panose="020B0604020202020204"/>
          <a:sym typeface="Arimo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mo" panose="020B0604020202020204"/>
        <a:defRPr sz="1400" b="0" i="0" u="none" strike="noStrike" cap="none">
          <a:solidFill>
            <a:srgbClr val="000000"/>
          </a:solidFill>
          <a:latin typeface="Arimo" panose="020B0604020202020204"/>
          <a:ea typeface="Arimo" panose="020B0604020202020204"/>
          <a:cs typeface="Arimo" panose="020B0604020202020204"/>
          <a:sym typeface="Arimo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mo" panose="020B0604020202020204"/>
        <a:defRPr sz="1400" b="0" i="0" u="none" strike="noStrike" cap="none">
          <a:solidFill>
            <a:srgbClr val="000000"/>
          </a:solidFill>
          <a:latin typeface="Arimo" panose="020B0604020202020204"/>
          <a:ea typeface="Arimo" panose="020B0604020202020204"/>
          <a:cs typeface="Arimo" panose="020B0604020202020204"/>
          <a:sym typeface="Arimo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mo" panose="020B0604020202020204"/>
        <a:defRPr sz="1400" b="0" i="0" u="none" strike="noStrike" cap="none">
          <a:solidFill>
            <a:srgbClr val="000000"/>
          </a:solidFill>
          <a:latin typeface="Arimo" panose="020B0604020202020204"/>
          <a:ea typeface="Arimo" panose="020B0604020202020204"/>
          <a:cs typeface="Arimo" panose="020B0604020202020204"/>
          <a:sym typeface="Arimo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mo" panose="020B0604020202020204"/>
        <a:defRPr sz="1400" b="0" i="0" u="none" strike="noStrike" cap="none">
          <a:solidFill>
            <a:srgbClr val="000000"/>
          </a:solidFill>
          <a:latin typeface="Arimo" panose="020B0604020202020204"/>
          <a:ea typeface="Arimo" panose="020B0604020202020204"/>
          <a:cs typeface="Arimo" panose="020B0604020202020204"/>
          <a:sym typeface="Arimo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mo" panose="020B0604020202020204"/>
        <a:defRPr sz="1400" b="0" i="0" u="none" strike="noStrike" cap="none">
          <a:solidFill>
            <a:srgbClr val="000000"/>
          </a:solidFill>
          <a:latin typeface="Arimo" panose="020B0604020202020204"/>
          <a:ea typeface="Arimo" panose="020B0604020202020204"/>
          <a:cs typeface="Arimo" panose="020B0604020202020204"/>
          <a:sym typeface="Arimo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mo" panose="020B0604020202020204"/>
        <a:defRPr sz="1400" b="0" i="0" u="none" strike="noStrike" cap="none">
          <a:solidFill>
            <a:srgbClr val="000000"/>
          </a:solidFill>
          <a:latin typeface="Arimo" panose="020B0604020202020204"/>
          <a:ea typeface="Arimo" panose="020B0604020202020204"/>
          <a:cs typeface="Arimo" panose="020B0604020202020204"/>
          <a:sym typeface="Arimo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mo" panose="020B0604020202020204"/>
        <a:defRPr sz="1400" b="0" i="0" u="none" strike="noStrike" cap="none">
          <a:solidFill>
            <a:srgbClr val="000000"/>
          </a:solidFill>
          <a:latin typeface="Arimo" panose="020B0604020202020204"/>
          <a:ea typeface="Arimo" panose="020B0604020202020204"/>
          <a:cs typeface="Arimo" panose="020B0604020202020204"/>
          <a:sym typeface="Arimo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mo" panose="020B0604020202020204"/>
        <a:defRPr sz="1400" b="0" i="0" u="none" strike="noStrike" cap="none">
          <a:solidFill>
            <a:srgbClr val="000000"/>
          </a:solidFill>
          <a:latin typeface="Arimo" panose="020B0604020202020204"/>
          <a:ea typeface="Arimo" panose="020B0604020202020204"/>
          <a:cs typeface="Arimo" panose="020B0604020202020204"/>
          <a:sym typeface="Arimo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mo" panose="020B0604020202020204"/>
        <a:defRPr sz="1400" b="0" i="0" u="none" strike="noStrike" cap="none">
          <a:solidFill>
            <a:srgbClr val="000000"/>
          </a:solidFill>
          <a:latin typeface="Arimo" panose="020B0604020202020204"/>
          <a:ea typeface="Arimo" panose="020B0604020202020204"/>
          <a:cs typeface="Arimo" panose="020B0604020202020204"/>
          <a:sym typeface="Arimo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mo" panose="020B0604020202020204"/>
        <a:defRPr sz="1400" b="0" i="0" u="none" strike="noStrike" cap="none">
          <a:solidFill>
            <a:srgbClr val="000000"/>
          </a:solidFill>
          <a:latin typeface="Arimo" panose="020B0604020202020204"/>
          <a:ea typeface="Arimo" panose="020B0604020202020204"/>
          <a:cs typeface="Arimo" panose="020B0604020202020204"/>
          <a:sym typeface="Arimo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mo" panose="020B0604020202020204"/>
        <a:defRPr sz="1400" b="0" i="0" u="none" strike="noStrike" cap="none">
          <a:solidFill>
            <a:srgbClr val="000000"/>
          </a:solidFill>
          <a:latin typeface="Arimo" panose="020B0604020202020204"/>
          <a:ea typeface="Arimo" panose="020B0604020202020204"/>
          <a:cs typeface="Arimo" panose="020B0604020202020204"/>
          <a:sym typeface="Arimo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mo" panose="020B0604020202020204"/>
        <a:defRPr sz="1400" b="0" i="0" u="none" strike="noStrike" cap="none">
          <a:solidFill>
            <a:srgbClr val="000000"/>
          </a:solidFill>
          <a:latin typeface="Arimo" panose="020B0604020202020204"/>
          <a:ea typeface="Arimo" panose="020B0604020202020204"/>
          <a:cs typeface="Arimo" panose="020B0604020202020204"/>
          <a:sym typeface="Arimo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mo" panose="020B0604020202020204"/>
        <a:defRPr sz="1400" b="0" i="0" u="none" strike="noStrike" cap="none">
          <a:solidFill>
            <a:srgbClr val="000000"/>
          </a:solidFill>
          <a:latin typeface="Arimo" panose="020B0604020202020204"/>
          <a:ea typeface="Arimo" panose="020B0604020202020204"/>
          <a:cs typeface="Arimo" panose="020B0604020202020204"/>
          <a:sym typeface="Arimo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mo" panose="020B0604020202020204"/>
        <a:defRPr sz="1400" b="0" i="0" u="none" strike="noStrike" cap="none">
          <a:solidFill>
            <a:srgbClr val="000000"/>
          </a:solidFill>
          <a:latin typeface="Arimo" panose="020B0604020202020204"/>
          <a:ea typeface="Arimo" panose="020B0604020202020204"/>
          <a:cs typeface="Arimo" panose="020B0604020202020204"/>
          <a:sym typeface="Arimo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mo" panose="020B0604020202020204"/>
        <a:defRPr sz="1400" b="0" i="0" u="none" strike="noStrike" cap="none">
          <a:solidFill>
            <a:srgbClr val="000000"/>
          </a:solidFill>
          <a:latin typeface="Arimo" panose="020B0604020202020204"/>
          <a:ea typeface="Arimo" panose="020B0604020202020204"/>
          <a:cs typeface="Arimo" panose="020B0604020202020204"/>
          <a:sym typeface="Arimo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mo" panose="020B0604020202020204"/>
        <a:defRPr sz="1400" b="0" i="0" u="none" strike="noStrike" cap="none">
          <a:solidFill>
            <a:srgbClr val="000000"/>
          </a:solidFill>
          <a:latin typeface="Arimo" panose="020B0604020202020204"/>
          <a:ea typeface="Arimo" panose="020B0604020202020204"/>
          <a:cs typeface="Arimo" panose="020B0604020202020204"/>
          <a:sym typeface="Arimo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mo" panose="020B0604020202020204"/>
        <a:defRPr sz="1400" b="0" i="0" u="none" strike="noStrike" cap="none">
          <a:solidFill>
            <a:srgbClr val="000000"/>
          </a:solidFill>
          <a:latin typeface="Arimo" panose="020B0604020202020204"/>
          <a:ea typeface="Arimo" panose="020B0604020202020204"/>
          <a:cs typeface="Arimo" panose="020B0604020202020204"/>
          <a:sym typeface="Arimo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mo" panose="020B0604020202020204"/>
        <a:defRPr sz="1400" b="0" i="0" u="none" strike="noStrike" cap="none">
          <a:solidFill>
            <a:srgbClr val="000000"/>
          </a:solidFill>
          <a:latin typeface="Arimo" panose="020B0604020202020204"/>
          <a:ea typeface="Arimo" panose="020B0604020202020204"/>
          <a:cs typeface="Arimo" panose="020B0604020202020204"/>
          <a:sym typeface="Arimo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mo" panose="020B0604020202020204"/>
        <a:defRPr sz="1400" b="0" i="0" u="none" strike="noStrike" cap="none">
          <a:solidFill>
            <a:srgbClr val="000000"/>
          </a:solidFill>
          <a:latin typeface="Arimo" panose="020B0604020202020204"/>
          <a:ea typeface="Arimo" panose="020B0604020202020204"/>
          <a:cs typeface="Arimo" panose="020B0604020202020204"/>
          <a:sym typeface="Arimo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mo" panose="020B0604020202020204"/>
        <a:defRPr sz="1400" b="0" i="0" u="none" strike="noStrike" cap="none">
          <a:solidFill>
            <a:srgbClr val="000000"/>
          </a:solidFill>
          <a:latin typeface="Arimo" panose="020B0604020202020204"/>
          <a:ea typeface="Arimo" panose="020B0604020202020204"/>
          <a:cs typeface="Arimo" panose="020B0604020202020204"/>
          <a:sym typeface="Arimo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mo" panose="020B0604020202020204"/>
        <a:defRPr sz="1400" b="0" i="0" u="none" strike="noStrike" cap="none">
          <a:solidFill>
            <a:srgbClr val="000000"/>
          </a:solidFill>
          <a:latin typeface="Arimo" panose="020B0604020202020204"/>
          <a:ea typeface="Arimo" panose="020B0604020202020204"/>
          <a:cs typeface="Arimo" panose="020B0604020202020204"/>
          <a:sym typeface="Arimo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mo" panose="020B0604020202020204"/>
        <a:defRPr sz="1400" b="0" i="0" u="none" strike="noStrike" cap="none">
          <a:solidFill>
            <a:srgbClr val="000000"/>
          </a:solidFill>
          <a:latin typeface="Arimo" panose="020B0604020202020204"/>
          <a:ea typeface="Arimo" panose="020B0604020202020204"/>
          <a:cs typeface="Arimo" panose="020B0604020202020204"/>
          <a:sym typeface="Arimo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mo" panose="020B0604020202020204"/>
        <a:defRPr sz="1400" b="0" i="0" u="none" strike="noStrike" cap="none">
          <a:solidFill>
            <a:srgbClr val="000000"/>
          </a:solidFill>
          <a:latin typeface="Arimo" panose="020B0604020202020204"/>
          <a:ea typeface="Arimo" panose="020B0604020202020204"/>
          <a:cs typeface="Arimo" panose="020B0604020202020204"/>
          <a:sym typeface="Arimo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mo" panose="020B0604020202020204"/>
        <a:defRPr sz="1400" b="0" i="0" u="none" strike="noStrike" cap="none">
          <a:solidFill>
            <a:srgbClr val="000000"/>
          </a:solidFill>
          <a:latin typeface="Arimo" panose="020B0604020202020204"/>
          <a:ea typeface="Arimo" panose="020B0604020202020204"/>
          <a:cs typeface="Arimo" panose="020B0604020202020204"/>
          <a:sym typeface="Arimo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mo" panose="020B0604020202020204"/>
        <a:defRPr sz="1400" b="0" i="0" u="none" strike="noStrike" cap="none">
          <a:solidFill>
            <a:srgbClr val="000000"/>
          </a:solidFill>
          <a:latin typeface="Arimo" panose="020B0604020202020204"/>
          <a:ea typeface="Arimo" panose="020B0604020202020204"/>
          <a:cs typeface="Arimo" panose="020B0604020202020204"/>
          <a:sym typeface="Arimo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3.xml"/><Relationship Id="rId3" Type="http://schemas.openxmlformats.org/officeDocument/2006/relationships/hyperlink" Target="https://github.com/rladies/meetup-presentations_buenosaires/tree/master/2017-11-25%20-%20Sexto%20evento%20-%20Taller%20de%20RMarkdown" TargetMode="Externa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GIF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3.xml"/><Relationship Id="rId2" Type="http://schemas.openxmlformats.org/officeDocument/2006/relationships/hyperlink" Target="https://hugo.netlify.com" TargetMode="External"/><Relationship Id="rId1" Type="http://schemas.openxmlformats.org/officeDocument/2006/relationships/hyperlink" Target="https://hugo.github.io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2.xml"/><Relationship Id="rId8" Type="http://schemas.openxmlformats.org/officeDocument/2006/relationships/slideLayout" Target="../slideLayouts/slideLayout3.xml"/><Relationship Id="rId7" Type="http://schemas.openxmlformats.org/officeDocument/2006/relationships/hyperlink" Target="https://bookdown.org/yihui/blogdown/" TargetMode="External"/><Relationship Id="rId6" Type="http://schemas.openxmlformats.org/officeDocument/2006/relationships/image" Target="../media/image22.png"/><Relationship Id="rId5" Type="http://schemas.openxmlformats.org/officeDocument/2006/relationships/hyperlink" Target="https://www.htmlwidgets.org" TargetMode="External"/><Relationship Id="rId4" Type="http://schemas.openxmlformats.org/officeDocument/2006/relationships/hyperlink" Target="https://bookdown.org/yihui/blogdown/travis-github.html" TargetMode="External"/><Relationship Id="rId3" Type="http://schemas.openxmlformats.org/officeDocument/2006/relationships/hyperlink" Target="https://bookdown.org/yihui/blogdown/netlify.html" TargetMode="External"/><Relationship Id="rId2" Type="http://schemas.openxmlformats.org/officeDocument/2006/relationships/hyperlink" Target="https://bookdown.org/yihui/blogdown/other-generators.html" TargetMode="External"/><Relationship Id="rId1" Type="http://schemas.openxmlformats.org/officeDocument/2006/relationships/hyperlink" Target="https://notes.peter-baumgartner.net/tutorial/how-to-install-disqus-on-hugo/" TargetMode="External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5727104" y="2086235"/>
            <a:ext cx="3198861" cy="2967499"/>
            <a:chOff x="3396275" y="514432"/>
            <a:chExt cx="3866628" cy="3733643"/>
          </a:xfrm>
        </p:grpSpPr>
        <p:pic>
          <p:nvPicPr>
            <p:cNvPr id="55" name="Google Shape;55;p13"/>
            <p:cNvPicPr preferRelativeResize="0"/>
            <p:nvPr/>
          </p:nvPicPr>
          <p:blipFill>
            <a:blip r:embed="rId1"/>
            <a:stretch>
              <a:fillRect/>
            </a:stretch>
          </p:blipFill>
          <p:spPr>
            <a:xfrm>
              <a:off x="4482993" y="514432"/>
              <a:ext cx="1779500" cy="2055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13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3396275" y="2036275"/>
              <a:ext cx="2135600" cy="2135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13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5261313" y="1971675"/>
              <a:ext cx="2001590" cy="22763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" name="Google Shape;58;p13"/>
          <p:cNvSpPr txBox="1"/>
          <p:nvPr>
            <p:ph type="ctrTitle"/>
          </p:nvPr>
        </p:nvSpPr>
        <p:spPr>
          <a:xfrm>
            <a:off x="567300" y="1735175"/>
            <a:ext cx="82650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000000"/>
                </a:solidFill>
              </a:rPr>
              <a:t>3… 2… 1… Blogdown!</a:t>
            </a:r>
            <a:endParaRPr sz="3600" b="1">
              <a:solidFill>
                <a:srgbClr val="000000"/>
              </a:solidFill>
            </a:endParaRPr>
          </a:p>
        </p:txBody>
      </p:sp>
      <p:sp>
        <p:nvSpPr>
          <p:cNvPr id="59" name="Google Shape;59;p13"/>
          <p:cNvSpPr txBox="1"/>
          <p:nvPr>
            <p:ph type="subTitle" idx="1"/>
          </p:nvPr>
        </p:nvSpPr>
        <p:spPr>
          <a:xfrm>
            <a:off x="584550" y="3050910"/>
            <a:ext cx="7974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Pao Corrales (R Ladies Buenos Aires) </a:t>
            </a:r>
            <a:endParaRPr sz="18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Elio Campitelli (R en Buenos Aires)</a:t>
            </a:r>
            <a:endParaRPr sz="1800">
              <a:solidFill>
                <a:srgbClr val="434343"/>
              </a:solidFill>
            </a:endParaRPr>
          </a:p>
        </p:txBody>
      </p:sp>
      <p:cxnSp>
        <p:nvCxnSpPr>
          <p:cNvPr id="60" name="Google Shape;60;p13"/>
          <p:cNvCxnSpPr/>
          <p:nvPr/>
        </p:nvCxnSpPr>
        <p:spPr>
          <a:xfrm>
            <a:off x="543775" y="2330257"/>
            <a:ext cx="0" cy="1336200"/>
          </a:xfrm>
          <a:prstGeom prst="straightConnector1">
            <a:avLst/>
          </a:prstGeom>
          <a:noFill/>
          <a:ln w="76200" cap="flat" cmpd="sng">
            <a:solidFill>
              <a:srgbClr val="F1652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mo" panose="020B0604020202020204"/>
              <a:buNone/>
            </a:pPr>
            <a:r>
              <a:rPr lang="en-US" b="1">
                <a:solidFill>
                  <a:srgbClr val="F97800"/>
                </a:solidFill>
              </a:rPr>
              <a:t>Nuevo proyecto de R -&gt; Nueva web</a:t>
            </a:r>
            <a:endParaRPr b="1">
              <a:solidFill>
                <a:srgbClr val="F978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97800"/>
              </a:solidFill>
            </a:endParaRPr>
          </a:p>
        </p:txBody>
      </p:sp>
      <p:sp>
        <p:nvSpPr>
          <p:cNvPr id="124" name="Google Shape;124;p22"/>
          <p:cNvSpPr txBox="1"/>
          <p:nvPr>
            <p:ph type="body" idx="1"/>
          </p:nvPr>
        </p:nvSpPr>
        <p:spPr>
          <a:xfrm>
            <a:off x="311700" y="4733875"/>
            <a:ext cx="8520600" cy="3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/>
              <a:t>* https://github.com/kakawait/hugo-tranquilpeak-theme</a:t>
            </a:r>
            <a:endParaRPr sz="1200"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024050" y="1132725"/>
            <a:ext cx="5095875" cy="363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/>
          <p:nvPr/>
        </p:nvSpPr>
        <p:spPr>
          <a:xfrm>
            <a:off x="2130525" y="3378025"/>
            <a:ext cx="2823900" cy="302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97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7" name="Google Shape;127;p22"/>
          <p:cNvSpPr txBox="1"/>
          <p:nvPr/>
        </p:nvSpPr>
        <p:spPr>
          <a:xfrm>
            <a:off x="5282175" y="3343075"/>
            <a:ext cx="36561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Droid Sans" panose="020B0606030804020204"/>
                <a:ea typeface="Droid Sans" panose="020B0606030804020204"/>
                <a:cs typeface="Droid Sans" panose="020B0606030804020204"/>
                <a:sym typeface="Droid Sans" panose="020B0606030804020204"/>
              </a:rPr>
              <a:t>Usamos el tema Tranquilpeak*</a:t>
            </a:r>
            <a:endParaRPr>
              <a:latin typeface="Droid Sans" panose="020B0606030804020204"/>
              <a:ea typeface="Droid Sans" panose="020B0606030804020204"/>
              <a:cs typeface="Droid Sans" panose="020B0606030804020204"/>
              <a:sym typeface="Droid Sans" panose="020B0606030804020204"/>
            </a:endParaRPr>
          </a:p>
        </p:txBody>
      </p:sp>
      <p:cxnSp>
        <p:nvCxnSpPr>
          <p:cNvPr id="128" name="Google Shape;128;p22"/>
          <p:cNvCxnSpPr>
            <a:endCxn id="127" idx="1"/>
          </p:cNvCxnSpPr>
          <p:nvPr/>
        </p:nvCxnSpPr>
        <p:spPr>
          <a:xfrm>
            <a:off x="4941675" y="3529225"/>
            <a:ext cx="340500" cy="0"/>
          </a:xfrm>
          <a:prstGeom prst="straightConnector1">
            <a:avLst/>
          </a:prstGeom>
          <a:noFill/>
          <a:ln w="19050" cap="flat" cmpd="sng">
            <a:solidFill>
              <a:srgbClr val="F978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97800"/>
                </a:solidFill>
              </a:rPr>
              <a:t>Otra manera</a:t>
            </a:r>
            <a:endParaRPr b="1">
              <a:solidFill>
                <a:srgbClr val="F97800"/>
              </a:solidFill>
            </a:endParaRPr>
          </a:p>
        </p:txBody>
      </p:sp>
      <p:sp>
        <p:nvSpPr>
          <p:cNvPr id="134" name="Google Shape;134;p23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También se puede arrancar desde un proyecto ćomún, en ese caso será necesario correr algunas funciones para inicializar la página web.</a:t>
            </a:r>
            <a:endParaRPr lang="en-US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Con el tema por defecto</a:t>
            </a:r>
            <a:endParaRPr lang="en-US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Cambiando el tema </a:t>
            </a:r>
            <a:endParaRPr lang="en-US"/>
          </a:p>
        </p:txBody>
      </p:sp>
      <p:sp>
        <p:nvSpPr>
          <p:cNvPr id="135" name="Google Shape;135;p23"/>
          <p:cNvSpPr txBox="1"/>
          <p:nvPr/>
        </p:nvSpPr>
        <p:spPr>
          <a:xfrm>
            <a:off x="853800" y="2527550"/>
            <a:ext cx="7504500" cy="4257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849800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blogdown</a:t>
            </a:r>
            <a:r>
              <a:rPr lang="en-US">
                <a:solidFill>
                  <a:srgbClr val="657B83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::</a:t>
            </a:r>
            <a:r>
              <a:rPr lang="en-US">
                <a:solidFill>
                  <a:srgbClr val="268BD2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new_site</a:t>
            </a:r>
            <a:r>
              <a:rPr lang="en-US">
                <a:solidFill>
                  <a:srgbClr val="657B83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()</a:t>
            </a:r>
            <a:endParaRPr>
              <a:solidFill>
                <a:srgbClr val="657B83"/>
              </a:solidFill>
              <a:latin typeface="Fira Mono" panose="020B0609050000020004"/>
              <a:ea typeface="Fira Mono" panose="020B0609050000020004"/>
              <a:cs typeface="Fira Mono" panose="020B0609050000020004"/>
              <a:sym typeface="Fira Mono" panose="020B0609050000020004"/>
            </a:endParaRPr>
          </a:p>
        </p:txBody>
      </p:sp>
      <p:sp>
        <p:nvSpPr>
          <p:cNvPr id="136" name="Google Shape;136;p23"/>
          <p:cNvSpPr txBox="1"/>
          <p:nvPr/>
        </p:nvSpPr>
        <p:spPr>
          <a:xfrm>
            <a:off x="853800" y="3463775"/>
            <a:ext cx="7504500" cy="6390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849800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blogdown</a:t>
            </a:r>
            <a:r>
              <a:rPr lang="en-US">
                <a:solidFill>
                  <a:srgbClr val="657B83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::</a:t>
            </a:r>
            <a:r>
              <a:rPr lang="en-US">
                <a:solidFill>
                  <a:srgbClr val="268BD2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new_site</a:t>
            </a:r>
            <a:r>
              <a:rPr lang="en-US">
                <a:solidFill>
                  <a:srgbClr val="657B83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(theme = </a:t>
            </a:r>
            <a:r>
              <a:rPr lang="en-US">
                <a:solidFill>
                  <a:srgbClr val="2AA198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"kakawait/hugo-tranquilpeak-theme"</a:t>
            </a:r>
            <a:r>
              <a:rPr lang="en-US">
                <a:solidFill>
                  <a:srgbClr val="657B83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,</a:t>
            </a:r>
            <a:endParaRPr>
              <a:solidFill>
                <a:srgbClr val="657B83"/>
              </a:solidFill>
              <a:latin typeface="Fira Mono" panose="020B0609050000020004"/>
              <a:ea typeface="Fira Mono" panose="020B0609050000020004"/>
              <a:cs typeface="Fira Mono" panose="020B0609050000020004"/>
              <a:sym typeface="Fira Mono" panose="020B06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57B83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                   theme_example = </a:t>
            </a:r>
            <a:r>
              <a:rPr lang="en-US">
                <a:solidFill>
                  <a:srgbClr val="B58900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TRUE</a:t>
            </a:r>
            <a:r>
              <a:rPr lang="en-US">
                <a:solidFill>
                  <a:srgbClr val="657B83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)</a:t>
            </a:r>
            <a:endParaRPr>
              <a:solidFill>
                <a:srgbClr val="657B83"/>
              </a:solidFill>
              <a:latin typeface="Fira Mono" panose="020B0609050000020004"/>
              <a:ea typeface="Fira Mono" panose="020B0609050000020004"/>
              <a:cs typeface="Fira Mono" panose="020B0609050000020004"/>
              <a:sym typeface="Fira Mono" panose="020B06090500000200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97800"/>
                </a:solidFill>
              </a:rPr>
              <a:t>La página en vivo</a:t>
            </a:r>
            <a:endParaRPr b="1">
              <a:solidFill>
                <a:srgbClr val="F97800"/>
              </a:solidFill>
            </a:endParaRPr>
          </a:p>
        </p:txBody>
      </p:sp>
      <p:sp>
        <p:nvSpPr>
          <p:cNvPr id="142" name="Google Shape;142;p2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Desde la consola</a:t>
            </a:r>
            <a:endParaRPr lang="en-US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Addins de RStudio</a:t>
            </a:r>
            <a:endParaRPr lang="en-US"/>
          </a:p>
        </p:txBody>
      </p:sp>
      <p:sp>
        <p:nvSpPr>
          <p:cNvPr id="143" name="Google Shape;143;p24"/>
          <p:cNvSpPr txBox="1"/>
          <p:nvPr/>
        </p:nvSpPr>
        <p:spPr>
          <a:xfrm>
            <a:off x="853800" y="1613150"/>
            <a:ext cx="7504500" cy="4257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849800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blogdown</a:t>
            </a:r>
            <a:r>
              <a:rPr lang="en-US">
                <a:solidFill>
                  <a:srgbClr val="657B83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::</a:t>
            </a:r>
            <a:r>
              <a:rPr lang="en-US">
                <a:solidFill>
                  <a:srgbClr val="268BD2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serve_site</a:t>
            </a:r>
            <a:r>
              <a:rPr lang="en-US">
                <a:solidFill>
                  <a:srgbClr val="657B83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()</a:t>
            </a:r>
            <a:endParaRPr>
              <a:solidFill>
                <a:srgbClr val="657B83"/>
              </a:solidFill>
              <a:latin typeface="Fira Mono" panose="020B0609050000020004"/>
              <a:ea typeface="Fira Mono" panose="020B0609050000020004"/>
              <a:cs typeface="Fira Mono" panose="020B0609050000020004"/>
              <a:sym typeface="Fira Mono" panose="020B0609050000020004"/>
            </a:endParaRPr>
          </a:p>
        </p:txBody>
      </p:sp>
      <p:sp>
        <p:nvSpPr>
          <p:cNvPr id="144" name="Google Shape;144;p24"/>
          <p:cNvSpPr txBox="1"/>
          <p:nvPr/>
        </p:nvSpPr>
        <p:spPr>
          <a:xfrm>
            <a:off x="853800" y="2206500"/>
            <a:ext cx="7504500" cy="4257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849800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blogdown</a:t>
            </a:r>
            <a:r>
              <a:rPr lang="en-US">
                <a:solidFill>
                  <a:srgbClr val="657B83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::</a:t>
            </a:r>
            <a:r>
              <a:rPr lang="en-US">
                <a:solidFill>
                  <a:srgbClr val="268BD2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stop_server</a:t>
            </a:r>
            <a:r>
              <a:rPr lang="en-US">
                <a:solidFill>
                  <a:srgbClr val="657B83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()   </a:t>
            </a:r>
            <a:r>
              <a:rPr lang="en-US">
                <a:solidFill>
                  <a:srgbClr val="93A1A1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# Para dejar de ver la página</a:t>
            </a:r>
            <a:endParaRPr>
              <a:solidFill>
                <a:srgbClr val="93A1A1"/>
              </a:solidFill>
              <a:latin typeface="Fira Mono" panose="020B0609050000020004"/>
              <a:ea typeface="Fira Mono" panose="020B0609050000020004"/>
              <a:cs typeface="Fira Mono" panose="020B0609050000020004"/>
              <a:sym typeface="Fira Mono" panose="020B06090500000200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7800"/>
        </a:solidFill>
        <a:effectLst/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311700" y="19984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Lo básico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97800"/>
                </a:solidFill>
              </a:rPr>
              <a:t>Configuración básica: config.toml</a:t>
            </a:r>
            <a:endParaRPr b="1">
              <a:solidFill>
                <a:srgbClr val="F97800"/>
              </a:solidFill>
            </a:endParaRPr>
          </a:p>
        </p:txBody>
      </p:sp>
      <p:sp>
        <p:nvSpPr>
          <p:cNvPr id="155" name="Google Shape;155;p26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La configuración general de (casi) cualquier tema de Hugo se concentra en el archivo config.toml. Usa el formato toml o </a:t>
            </a:r>
            <a:r>
              <a:rPr lang="en-US" i="1"/>
              <a:t>“Tom’s Obvious, Minimal Language”</a:t>
            </a:r>
            <a:r>
              <a:rPr lang="en-US"/>
              <a:t> y hace justicia a su nombre, es simple y bastante obvio!</a:t>
            </a:r>
            <a:endParaRPr lang="en-US"/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009650" y="2277313"/>
            <a:ext cx="7124700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body" idx="1"/>
          </p:nvPr>
        </p:nvSpPr>
        <p:spPr>
          <a:xfrm>
            <a:off x="311700" y="1152475"/>
            <a:ext cx="8520600" cy="32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Título de la página</a:t>
            </a:r>
            <a:endParaRPr lang="en-US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</a:p>
        </p:txBody>
      </p:sp>
      <p:sp>
        <p:nvSpPr>
          <p:cNvPr id="162" name="Google Shape;16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97800"/>
                </a:solidFill>
              </a:rPr>
              <a:t>Configuración básica: config.toml</a:t>
            </a:r>
            <a:endParaRPr b="1">
              <a:solidFill>
                <a:srgbClr val="F97800"/>
              </a:solidFill>
            </a:endParaRPr>
          </a:p>
        </p:txBody>
      </p:sp>
      <p:sp>
        <p:nvSpPr>
          <p:cNvPr id="163" name="Google Shape;163;p27"/>
          <p:cNvSpPr txBox="1"/>
          <p:nvPr/>
        </p:nvSpPr>
        <p:spPr>
          <a:xfrm>
            <a:off x="851550" y="1620025"/>
            <a:ext cx="7504500" cy="4257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57B83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title = </a:t>
            </a:r>
            <a:r>
              <a:rPr lang="en-US">
                <a:solidFill>
                  <a:srgbClr val="2AA198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"A jugar con Hugo"</a:t>
            </a:r>
            <a:endParaRPr>
              <a:solidFill>
                <a:srgbClr val="657B83"/>
              </a:solidFill>
              <a:latin typeface="Fira Mono" panose="020B0609050000020004"/>
              <a:ea typeface="Fira Mono" panose="020B0609050000020004"/>
              <a:cs typeface="Fira Mono" panose="020B0609050000020004"/>
              <a:sym typeface="Fira Mono" panose="020B06090500000200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type="body" idx="1"/>
          </p:nvPr>
        </p:nvSpPr>
        <p:spPr>
          <a:xfrm>
            <a:off x="311700" y="1152475"/>
            <a:ext cx="8520600" cy="32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Datos del autor</a:t>
            </a:r>
            <a:endParaRPr lang="en-US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</a:p>
        </p:txBody>
      </p:sp>
      <p:sp>
        <p:nvSpPr>
          <p:cNvPr id="169" name="Google Shape;16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97800"/>
                </a:solidFill>
              </a:rPr>
              <a:t>Configuración básica: config.toml</a:t>
            </a:r>
            <a:endParaRPr b="1">
              <a:solidFill>
                <a:srgbClr val="F97800"/>
              </a:solidFill>
            </a:endParaRPr>
          </a:p>
        </p:txBody>
      </p:sp>
      <p:sp>
        <p:nvSpPr>
          <p:cNvPr id="170" name="Google Shape;170;p28"/>
          <p:cNvSpPr txBox="1"/>
          <p:nvPr/>
        </p:nvSpPr>
        <p:spPr>
          <a:xfrm>
            <a:off x="851550" y="1710025"/>
            <a:ext cx="7504500" cy="13896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mo" panose="020B0604020202020204"/>
              <a:buNone/>
            </a:pPr>
            <a:r>
              <a:rPr lang="en-US">
                <a:solidFill>
                  <a:srgbClr val="268BD2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[author]</a:t>
            </a:r>
            <a:endParaRPr>
              <a:solidFill>
                <a:srgbClr val="268BD2"/>
              </a:solidFill>
              <a:latin typeface="Fira Mono" panose="020B0609050000020004"/>
              <a:ea typeface="Fira Mono" panose="020B0609050000020004"/>
              <a:cs typeface="Fira Mono" panose="020B0609050000020004"/>
              <a:sym typeface="Fira Mono" panose="020B06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mo" panose="020B0604020202020204"/>
              <a:buNone/>
            </a:pPr>
            <a:r>
              <a:rPr lang="en-US">
                <a:solidFill>
                  <a:srgbClr val="657B83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  name     =</a:t>
            </a:r>
            <a:r>
              <a:rPr lang="en-US">
                <a:solidFill>
                  <a:srgbClr val="2AA198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 "Hugo"</a:t>
            </a:r>
            <a:endParaRPr>
              <a:solidFill>
                <a:srgbClr val="2AA198"/>
              </a:solidFill>
              <a:latin typeface="Fira Mono" panose="020B0609050000020004"/>
              <a:ea typeface="Fira Mono" panose="020B0609050000020004"/>
              <a:cs typeface="Fira Mono" panose="020B0609050000020004"/>
              <a:sym typeface="Fira Mono" panose="020B06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mo" panose="020B0604020202020204"/>
              <a:buNone/>
            </a:pPr>
            <a:r>
              <a:rPr lang="en-US">
                <a:solidFill>
                  <a:srgbClr val="2AA198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 </a:t>
            </a:r>
            <a:r>
              <a:rPr lang="en-US">
                <a:solidFill>
                  <a:srgbClr val="657B83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 bio      =</a:t>
            </a:r>
            <a:r>
              <a:rPr lang="en-US">
                <a:solidFill>
                  <a:srgbClr val="2AA198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 "Troll danés"</a:t>
            </a:r>
            <a:endParaRPr>
              <a:solidFill>
                <a:srgbClr val="2AA198"/>
              </a:solidFill>
              <a:latin typeface="Fira Mono" panose="020B0609050000020004"/>
              <a:ea typeface="Fira Mono" panose="020B0609050000020004"/>
              <a:cs typeface="Fira Mono" panose="020B0609050000020004"/>
              <a:sym typeface="Fira Mono" panose="020B06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mo" panose="020B0604020202020204"/>
              <a:buNone/>
            </a:pPr>
            <a:r>
              <a:rPr lang="en-US">
                <a:solidFill>
                  <a:srgbClr val="2AA198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  </a:t>
            </a:r>
            <a:r>
              <a:rPr lang="en-US">
                <a:solidFill>
                  <a:srgbClr val="657B83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job      =</a:t>
            </a:r>
            <a:r>
              <a:rPr lang="en-US">
                <a:solidFill>
                  <a:srgbClr val="2AA198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 "Desempleado"</a:t>
            </a:r>
            <a:endParaRPr>
              <a:solidFill>
                <a:srgbClr val="2AA198"/>
              </a:solidFill>
              <a:latin typeface="Fira Mono" panose="020B0609050000020004"/>
              <a:ea typeface="Fira Mono" panose="020B0609050000020004"/>
              <a:cs typeface="Fira Mono" panose="020B0609050000020004"/>
              <a:sym typeface="Fira Mono" panose="020B06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AA198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  </a:t>
            </a:r>
            <a:r>
              <a:rPr lang="en-US">
                <a:solidFill>
                  <a:srgbClr val="657B83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location =</a:t>
            </a:r>
            <a:r>
              <a:rPr lang="en-US">
                <a:solidFill>
                  <a:srgbClr val="2AA198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 "Dinamarca"</a:t>
            </a:r>
            <a:endParaRPr>
              <a:solidFill>
                <a:srgbClr val="2AA198"/>
              </a:solidFill>
              <a:latin typeface="Fira Mono" panose="020B0609050000020004"/>
              <a:ea typeface="Fira Mono" panose="020B0609050000020004"/>
              <a:cs typeface="Fira Mono" panose="020B0609050000020004"/>
              <a:sym typeface="Fira Mono" panose="020B06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AA198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  </a:t>
            </a:r>
            <a:r>
              <a:rPr lang="en-US">
                <a:solidFill>
                  <a:srgbClr val="657B83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picture  =</a:t>
            </a:r>
            <a:r>
              <a:rPr lang="en-US">
                <a:solidFill>
                  <a:srgbClr val="2AA198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 "img/avatar.jpg"    </a:t>
            </a:r>
            <a:r>
              <a:rPr lang="en-US">
                <a:solidFill>
                  <a:srgbClr val="93A1A1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# En static/img/avatar.jpg</a:t>
            </a:r>
            <a:endParaRPr>
              <a:solidFill>
                <a:srgbClr val="93A1A1"/>
              </a:solidFill>
              <a:latin typeface="Fira Mono" panose="020B0609050000020004"/>
              <a:ea typeface="Fira Mono" panose="020B0609050000020004"/>
              <a:cs typeface="Fira Mono" panose="020B0609050000020004"/>
              <a:sym typeface="Fira Mono" panose="020B06090500000200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481263" y="719138"/>
            <a:ext cx="4181475" cy="37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97800"/>
                </a:solidFill>
              </a:rPr>
              <a:t>Configuración básica: config.toml</a:t>
            </a:r>
            <a:endParaRPr b="1">
              <a:solidFill>
                <a:srgbClr val="F97800"/>
              </a:solidFill>
            </a:endParaRPr>
          </a:p>
        </p:txBody>
      </p:sp>
      <p:sp>
        <p:nvSpPr>
          <p:cNvPr id="181" name="Google Shape;181;p30"/>
          <p:cNvSpPr txBox="1"/>
          <p:nvPr>
            <p:ph type="body" idx="1"/>
          </p:nvPr>
        </p:nvSpPr>
        <p:spPr>
          <a:xfrm>
            <a:off x="311700" y="1152475"/>
            <a:ext cx="8520600" cy="32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Menú lateral</a:t>
            </a:r>
            <a:endParaRPr lang="en-US"/>
          </a:p>
        </p:txBody>
      </p:sp>
      <p:sp>
        <p:nvSpPr>
          <p:cNvPr id="182" name="Google Shape;182;p30"/>
          <p:cNvSpPr txBox="1"/>
          <p:nvPr/>
        </p:nvSpPr>
        <p:spPr>
          <a:xfrm>
            <a:off x="851550" y="1647275"/>
            <a:ext cx="7504500" cy="16023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68BD2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[[menu.main]]</a:t>
            </a:r>
            <a:endParaRPr>
              <a:solidFill>
                <a:srgbClr val="268BD2"/>
              </a:solidFill>
              <a:latin typeface="Fira Mono" panose="020B0609050000020004"/>
              <a:ea typeface="Fira Mono" panose="020B0609050000020004"/>
              <a:cs typeface="Fira Mono" panose="020B0609050000020004"/>
              <a:sym typeface="Fira Mono" panose="020B06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57B83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  weight     =</a:t>
            </a:r>
            <a:r>
              <a:rPr lang="en-US">
                <a:solidFill>
                  <a:srgbClr val="2AA198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 </a:t>
            </a:r>
            <a:r>
              <a:rPr lang="en-US">
                <a:solidFill>
                  <a:srgbClr val="D33682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1</a:t>
            </a:r>
            <a:endParaRPr>
              <a:solidFill>
                <a:srgbClr val="D33682"/>
              </a:solidFill>
              <a:latin typeface="Fira Mono" panose="020B0609050000020004"/>
              <a:ea typeface="Fira Mono" panose="020B0609050000020004"/>
              <a:cs typeface="Fira Mono" panose="020B0609050000020004"/>
              <a:sym typeface="Fira Mono" panose="020B06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AA198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 </a:t>
            </a:r>
            <a:r>
              <a:rPr lang="en-US">
                <a:solidFill>
                  <a:srgbClr val="657B83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 identifier =</a:t>
            </a:r>
            <a:r>
              <a:rPr lang="en-US">
                <a:solidFill>
                  <a:srgbClr val="2AA198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 "github"</a:t>
            </a:r>
            <a:endParaRPr>
              <a:solidFill>
                <a:srgbClr val="2AA198"/>
              </a:solidFill>
              <a:latin typeface="Fira Mono" panose="020B0609050000020004"/>
              <a:ea typeface="Fira Mono" panose="020B0609050000020004"/>
              <a:cs typeface="Fira Mono" panose="020B0609050000020004"/>
              <a:sym typeface="Fira Mono" panose="020B06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AA198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  </a:t>
            </a:r>
            <a:r>
              <a:rPr lang="en-US">
                <a:solidFill>
                  <a:srgbClr val="657B83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name       =</a:t>
            </a:r>
            <a:r>
              <a:rPr lang="en-US">
                <a:solidFill>
                  <a:srgbClr val="2AA198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 "Github"</a:t>
            </a:r>
            <a:endParaRPr>
              <a:solidFill>
                <a:srgbClr val="2AA198"/>
              </a:solidFill>
              <a:latin typeface="Fira Mono" panose="020B0609050000020004"/>
              <a:ea typeface="Fira Mono" panose="020B0609050000020004"/>
              <a:cs typeface="Fira Mono" panose="020B0609050000020004"/>
              <a:sym typeface="Fira Mono" panose="020B06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AA198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  </a:t>
            </a:r>
            <a:r>
              <a:rPr lang="en-US">
                <a:solidFill>
                  <a:srgbClr val="657B83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pre        =</a:t>
            </a:r>
            <a:r>
              <a:rPr lang="en-US">
                <a:solidFill>
                  <a:srgbClr val="2AA198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 "&lt;i class=\"sidebar-button-icon fa fa-lg                </a:t>
            </a:r>
            <a:endParaRPr>
              <a:solidFill>
                <a:srgbClr val="2AA198"/>
              </a:solidFill>
              <a:latin typeface="Fira Mono" panose="020B0609050000020004"/>
              <a:ea typeface="Fira Mono" panose="020B0609050000020004"/>
              <a:cs typeface="Fira Mono" panose="020B0609050000020004"/>
              <a:sym typeface="Fira Mono" panose="020B06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AA198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                 fa-github\"&gt;&lt;/i&gt;"</a:t>
            </a:r>
            <a:endParaRPr>
              <a:solidFill>
                <a:srgbClr val="2AA198"/>
              </a:solidFill>
              <a:latin typeface="Fira Mono" panose="020B0609050000020004"/>
              <a:ea typeface="Fira Mono" panose="020B0609050000020004"/>
              <a:cs typeface="Fira Mono" panose="020B0609050000020004"/>
              <a:sym typeface="Fira Mono" panose="020B06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AA198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  </a:t>
            </a:r>
            <a:r>
              <a:rPr lang="en-US">
                <a:solidFill>
                  <a:srgbClr val="657B83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url        =</a:t>
            </a:r>
            <a:r>
              <a:rPr lang="en-US">
                <a:solidFill>
                  <a:srgbClr val="2AA198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 "https://github.com/hugo"   </a:t>
            </a:r>
            <a:endParaRPr>
              <a:solidFill>
                <a:srgbClr val="93A1A1"/>
              </a:solidFill>
              <a:latin typeface="Fira Mono" panose="020B0609050000020004"/>
              <a:ea typeface="Fira Mono" panose="020B0609050000020004"/>
              <a:cs typeface="Fira Mono" panose="020B0609050000020004"/>
              <a:sym typeface="Fira Mono" panose="020B06090500000200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97800"/>
                </a:solidFill>
              </a:rPr>
              <a:t>Idioma</a:t>
            </a:r>
            <a:endParaRPr b="1">
              <a:solidFill>
                <a:srgbClr val="F97800"/>
              </a:solidFill>
            </a:endParaRPr>
          </a:p>
        </p:txBody>
      </p:sp>
      <p:sp>
        <p:nvSpPr>
          <p:cNvPr id="188" name="Google Shape;188;p31"/>
          <p:cNvSpPr txBox="1"/>
          <p:nvPr>
            <p:ph type="body" idx="1"/>
          </p:nvPr>
        </p:nvSpPr>
        <p:spPr>
          <a:xfrm>
            <a:off x="311700" y="1152475"/>
            <a:ext cx="8520600" cy="32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Puede ser tan simple como cambiar algunas variables en el config.toml si el tema ya tiene los idiomas incorporados</a:t>
            </a:r>
            <a:endParaRPr lang="en-US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 implicar generar los archivos (.toml o .yaml) y traducirlos</a:t>
            </a:r>
            <a:endParaRPr lang="en-US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En </a:t>
            </a:r>
            <a:r>
              <a:rPr lang="en-US">
                <a:solidFill>
                  <a:srgbClr val="F97800"/>
                </a:solidFill>
              </a:rPr>
              <a:t>theme &gt; hugo-tranquilpeak-theme &gt; i18n </a:t>
            </a:r>
            <a:r>
              <a:rPr lang="en-US"/>
              <a:t>están los idiomas disponibles y desde ahí es posible generar nuevos. Si generas un nuevo idioma para algún tema hace un pull request en el repositorio para que lo agreguen!</a:t>
            </a:r>
            <a:endParaRPr lang="en-US"/>
          </a:p>
        </p:txBody>
      </p:sp>
      <p:sp>
        <p:nvSpPr>
          <p:cNvPr id="189" name="Google Shape;189;p31"/>
          <p:cNvSpPr txBox="1"/>
          <p:nvPr/>
        </p:nvSpPr>
        <p:spPr>
          <a:xfrm>
            <a:off x="864157" y="2028275"/>
            <a:ext cx="7504500" cy="8181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57B83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languageCode           =</a:t>
            </a:r>
            <a:r>
              <a:rPr lang="en-US">
                <a:solidFill>
                  <a:srgbClr val="2AA198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 "es-es"</a:t>
            </a:r>
            <a:endParaRPr>
              <a:solidFill>
                <a:srgbClr val="2AA198"/>
              </a:solidFill>
              <a:latin typeface="Fira Mono" panose="020B0609050000020004"/>
              <a:ea typeface="Fira Mono" panose="020B0609050000020004"/>
              <a:cs typeface="Fira Mono" panose="020B0609050000020004"/>
              <a:sym typeface="Fira Mono" panose="020B06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57B83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defaultContentLanguage =</a:t>
            </a:r>
            <a:r>
              <a:rPr lang="en-US">
                <a:solidFill>
                  <a:srgbClr val="2AA198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 "es-es"</a:t>
            </a:r>
            <a:endParaRPr>
              <a:solidFill>
                <a:srgbClr val="93A1A1"/>
              </a:solidFill>
              <a:latin typeface="Fira Mono" panose="020B0609050000020004"/>
              <a:ea typeface="Fira Mono" panose="020B0609050000020004"/>
              <a:cs typeface="Fira Mono" panose="020B0609050000020004"/>
              <a:sym typeface="Fira Mono" panose="020B06090500000200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kennedy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2160" fill="hold"/>
                                        <p:tgtEl>
                                          <p:spTgt spid="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97800"/>
                </a:solidFill>
              </a:rPr>
              <a:t>¡Nuevo post!</a:t>
            </a:r>
            <a:endParaRPr b="1">
              <a:solidFill>
                <a:srgbClr val="F97800"/>
              </a:solidFill>
            </a:endParaRPr>
          </a:p>
        </p:txBody>
      </p:sp>
      <p:pic>
        <p:nvPicPr>
          <p:cNvPr id="195" name="Google Shape;195;p3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485300" y="1088150"/>
            <a:ext cx="4358846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2"/>
          <p:cNvSpPr txBox="1"/>
          <p:nvPr>
            <p:ph type="body" idx="1"/>
          </p:nvPr>
        </p:nvSpPr>
        <p:spPr>
          <a:xfrm>
            <a:off x="5988150" y="1152475"/>
            <a:ext cx="2844000" cy="32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Desde los Addins de RStudio.</a:t>
            </a:r>
            <a:endParaRPr lang="en-US"/>
          </a:p>
        </p:txBody>
      </p:sp>
      <p:pic>
        <p:nvPicPr>
          <p:cNvPr id="197" name="Google Shape;197;p3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284171" y="3171525"/>
            <a:ext cx="2455753" cy="188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97800"/>
                </a:solidFill>
              </a:rPr>
              <a:t>¡Nuevo post!</a:t>
            </a:r>
            <a:endParaRPr b="1">
              <a:solidFill>
                <a:srgbClr val="F97800"/>
              </a:solidFill>
            </a:endParaRPr>
          </a:p>
        </p:txBody>
      </p:sp>
      <p:sp>
        <p:nvSpPr>
          <p:cNvPr id="203" name="Google Shape;203;p33"/>
          <p:cNvSpPr txBox="1"/>
          <p:nvPr/>
        </p:nvSpPr>
        <p:spPr>
          <a:xfrm>
            <a:off x="3680256" y="3869376"/>
            <a:ext cx="1999500" cy="804600"/>
          </a:xfrm>
          <a:prstGeom prst="rect">
            <a:avLst/>
          </a:prstGeom>
          <a:solidFill>
            <a:srgbClr val="F16529"/>
          </a:solidFill>
          <a:ln w="38100" cap="flat" cmpd="sng">
            <a:solidFill>
              <a:srgbClr val="E44D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</a:rPr>
              <a:t>&lt;HTML&gt;</a:t>
            </a:r>
            <a:endParaRPr sz="2600">
              <a:solidFill>
                <a:schemeClr val="lt1"/>
              </a:solidFill>
            </a:endParaRPr>
          </a:p>
        </p:txBody>
      </p:sp>
      <p:sp>
        <p:nvSpPr>
          <p:cNvPr id="204" name="Google Shape;204;p33"/>
          <p:cNvSpPr txBox="1"/>
          <p:nvPr/>
        </p:nvSpPr>
        <p:spPr>
          <a:xfrm>
            <a:off x="6978750" y="3835525"/>
            <a:ext cx="1580100" cy="5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/>
              <a:t>Blackfriday</a:t>
            </a:r>
            <a:endParaRPr sz="1800" i="1"/>
          </a:p>
        </p:txBody>
      </p:sp>
      <p:sp>
        <p:nvSpPr>
          <p:cNvPr id="205" name="Google Shape;205;p33"/>
          <p:cNvSpPr txBox="1"/>
          <p:nvPr/>
        </p:nvSpPr>
        <p:spPr>
          <a:xfrm>
            <a:off x="6956701" y="1871400"/>
            <a:ext cx="2187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/>
              <a:t>rmakdown</a:t>
            </a:r>
            <a:endParaRPr sz="1800"/>
          </a:p>
        </p:txBody>
      </p:sp>
      <p:sp>
        <p:nvSpPr>
          <p:cNvPr id="206" name="Google Shape;206;p33"/>
          <p:cNvSpPr txBox="1"/>
          <p:nvPr/>
        </p:nvSpPr>
        <p:spPr>
          <a:xfrm>
            <a:off x="556569" y="3753434"/>
            <a:ext cx="216660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/>
              <a:t>bookdown</a:t>
            </a:r>
            <a:endParaRPr sz="180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/>
              <a:t>+ </a:t>
            </a:r>
            <a:endParaRPr sz="180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/>
              <a:t>Pandoc</a:t>
            </a:r>
            <a:endParaRPr sz="1800" i="1"/>
          </a:p>
        </p:txBody>
      </p:sp>
      <p:sp>
        <p:nvSpPr>
          <p:cNvPr id="207" name="Google Shape;207;p33"/>
          <p:cNvSpPr txBox="1"/>
          <p:nvPr/>
        </p:nvSpPr>
        <p:spPr>
          <a:xfrm>
            <a:off x="1895700" y="2710538"/>
            <a:ext cx="1483800" cy="6453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rgbClr val="F97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</a:rPr>
              <a:t>.Rmd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08" name="Google Shape;208;p33"/>
          <p:cNvSpPr/>
          <p:nvPr/>
        </p:nvSpPr>
        <p:spPr>
          <a:xfrm rot="10800000" flipH="1">
            <a:off x="2566300" y="3549425"/>
            <a:ext cx="1059000" cy="10086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dk2"/>
          </a:solidFill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9" name="Google Shape;209;p33"/>
          <p:cNvSpPr/>
          <p:nvPr/>
        </p:nvSpPr>
        <p:spPr>
          <a:xfrm rot="10800000">
            <a:off x="5809300" y="3549425"/>
            <a:ext cx="1059000" cy="10086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dk2"/>
          </a:solidFill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0" name="Google Shape;210;p33"/>
          <p:cNvSpPr txBox="1"/>
          <p:nvPr/>
        </p:nvSpPr>
        <p:spPr>
          <a:xfrm>
            <a:off x="5950200" y="2710538"/>
            <a:ext cx="1483800" cy="6453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rgbClr val="F97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</a:rPr>
              <a:t>.md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11" name="Google Shape;211;p33"/>
          <p:cNvSpPr txBox="1"/>
          <p:nvPr/>
        </p:nvSpPr>
        <p:spPr>
          <a:xfrm>
            <a:off x="5598500" y="916225"/>
            <a:ext cx="2187300" cy="6453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rgbClr val="F97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.Rmarkdown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12" name="Google Shape;212;p33"/>
          <p:cNvSpPr/>
          <p:nvPr/>
        </p:nvSpPr>
        <p:spPr>
          <a:xfrm>
            <a:off x="6427500" y="1631738"/>
            <a:ext cx="529200" cy="1008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13" name="Google Shape;213;p3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204300" y="3753425"/>
            <a:ext cx="253150" cy="29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578200" y="2067425"/>
            <a:ext cx="253150" cy="29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97800"/>
                </a:solidFill>
              </a:rPr>
              <a:t>¡Nuevo post!</a:t>
            </a:r>
            <a:endParaRPr b="1">
              <a:solidFill>
                <a:srgbClr val="F97800"/>
              </a:solidFill>
            </a:endParaRPr>
          </a:p>
        </p:txBody>
      </p:sp>
      <p:sp>
        <p:nvSpPr>
          <p:cNvPr id="220" name="Google Shape;220;p34"/>
          <p:cNvSpPr txBox="1"/>
          <p:nvPr/>
        </p:nvSpPr>
        <p:spPr>
          <a:xfrm>
            <a:off x="3680256" y="3869376"/>
            <a:ext cx="1999500" cy="804600"/>
          </a:xfrm>
          <a:prstGeom prst="rect">
            <a:avLst/>
          </a:prstGeom>
          <a:solidFill>
            <a:srgbClr val="F16529"/>
          </a:solidFill>
          <a:ln w="38100" cap="flat" cmpd="sng">
            <a:solidFill>
              <a:srgbClr val="E44D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</a:rPr>
              <a:t>&lt;HTML&gt;</a:t>
            </a:r>
            <a:endParaRPr sz="2600">
              <a:solidFill>
                <a:schemeClr val="lt1"/>
              </a:solidFill>
            </a:endParaRPr>
          </a:p>
        </p:txBody>
      </p:sp>
      <p:sp>
        <p:nvSpPr>
          <p:cNvPr id="221" name="Google Shape;221;p34"/>
          <p:cNvSpPr txBox="1"/>
          <p:nvPr/>
        </p:nvSpPr>
        <p:spPr>
          <a:xfrm>
            <a:off x="6978750" y="3835525"/>
            <a:ext cx="1580100" cy="5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/>
              <a:t>Blackfriday</a:t>
            </a:r>
            <a:endParaRPr sz="1800" i="1"/>
          </a:p>
        </p:txBody>
      </p:sp>
      <p:sp>
        <p:nvSpPr>
          <p:cNvPr id="222" name="Google Shape;222;p34"/>
          <p:cNvSpPr txBox="1"/>
          <p:nvPr/>
        </p:nvSpPr>
        <p:spPr>
          <a:xfrm>
            <a:off x="6956701" y="1871400"/>
            <a:ext cx="2187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/>
              <a:t>rmakdown</a:t>
            </a:r>
            <a:endParaRPr sz="1800"/>
          </a:p>
        </p:txBody>
      </p:sp>
      <p:sp>
        <p:nvSpPr>
          <p:cNvPr id="223" name="Google Shape;223;p34"/>
          <p:cNvSpPr txBox="1"/>
          <p:nvPr/>
        </p:nvSpPr>
        <p:spPr>
          <a:xfrm>
            <a:off x="556569" y="3753434"/>
            <a:ext cx="216660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/>
              <a:t>bookdown</a:t>
            </a:r>
            <a:endParaRPr sz="180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/>
              <a:t>+ </a:t>
            </a:r>
            <a:endParaRPr sz="180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/>
              <a:t>Pandoc</a:t>
            </a:r>
            <a:endParaRPr sz="1800" i="1"/>
          </a:p>
        </p:txBody>
      </p:sp>
      <p:sp>
        <p:nvSpPr>
          <p:cNvPr id="224" name="Google Shape;224;p34"/>
          <p:cNvSpPr txBox="1"/>
          <p:nvPr/>
        </p:nvSpPr>
        <p:spPr>
          <a:xfrm>
            <a:off x="1895700" y="2710538"/>
            <a:ext cx="1483800" cy="6453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rgbClr val="F97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</a:rPr>
              <a:t>.Rmd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25" name="Google Shape;225;p34"/>
          <p:cNvSpPr/>
          <p:nvPr/>
        </p:nvSpPr>
        <p:spPr>
          <a:xfrm rot="10800000" flipH="1">
            <a:off x="2566300" y="3549425"/>
            <a:ext cx="1059000" cy="10086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dk2"/>
          </a:solidFill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6" name="Google Shape;226;p34"/>
          <p:cNvSpPr/>
          <p:nvPr/>
        </p:nvSpPr>
        <p:spPr>
          <a:xfrm rot="10800000">
            <a:off x="5809300" y="3549425"/>
            <a:ext cx="1059000" cy="10086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dk2"/>
          </a:solidFill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7" name="Google Shape;227;p34"/>
          <p:cNvSpPr txBox="1"/>
          <p:nvPr/>
        </p:nvSpPr>
        <p:spPr>
          <a:xfrm>
            <a:off x="5950200" y="2710538"/>
            <a:ext cx="1483800" cy="6453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rgbClr val="F97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</a:rPr>
              <a:t>.md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28" name="Google Shape;228;p34"/>
          <p:cNvSpPr txBox="1"/>
          <p:nvPr/>
        </p:nvSpPr>
        <p:spPr>
          <a:xfrm>
            <a:off x="5598500" y="916225"/>
            <a:ext cx="2187300" cy="6453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rgbClr val="F97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.Rmarkdown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29" name="Google Shape;229;p34"/>
          <p:cNvSpPr/>
          <p:nvPr/>
        </p:nvSpPr>
        <p:spPr>
          <a:xfrm>
            <a:off x="6427500" y="1631738"/>
            <a:ext cx="529200" cy="1008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30" name="Google Shape;230;p3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204300" y="3753425"/>
            <a:ext cx="253150" cy="29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578200" y="2067425"/>
            <a:ext cx="253150" cy="29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693651" y="1308150"/>
            <a:ext cx="5972700" cy="29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97800"/>
                </a:solidFill>
              </a:rPr>
              <a:t>¡Nuevo post!</a:t>
            </a:r>
            <a:endParaRPr b="1">
              <a:solidFill>
                <a:srgbClr val="F97800"/>
              </a:solidFill>
            </a:endParaRPr>
          </a:p>
        </p:txBody>
      </p:sp>
      <p:sp>
        <p:nvSpPr>
          <p:cNvPr id="238" name="Google Shape;238;p35"/>
          <p:cNvSpPr txBox="1"/>
          <p:nvPr/>
        </p:nvSpPr>
        <p:spPr>
          <a:xfrm>
            <a:off x="425800" y="1277500"/>
            <a:ext cx="4404000" cy="17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.</a:t>
            </a:r>
            <a:endParaRPr>
              <a:latin typeface="Fira Mono" panose="020B0609050000020004"/>
              <a:ea typeface="Fira Mono" panose="020B0609050000020004"/>
              <a:cs typeface="Fira Mono" panose="020B0609050000020004"/>
              <a:sym typeface="Fira Mono" panose="020B06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├── content</a:t>
            </a:r>
            <a:endParaRPr>
              <a:latin typeface="Fira Mono" panose="020B0609050000020004"/>
              <a:ea typeface="Fira Mono" panose="020B0609050000020004"/>
              <a:cs typeface="Fira Mono" panose="020B0609050000020004"/>
              <a:sym typeface="Fira Mono" panose="020B06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│   └── </a:t>
            </a:r>
            <a:r>
              <a:rPr lang="en-US" b="1"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post  &lt;- acá van los posts</a:t>
            </a:r>
            <a:endParaRPr b="1">
              <a:latin typeface="Fira Mono" panose="020B0609050000020004"/>
              <a:ea typeface="Fira Mono" panose="020B0609050000020004"/>
              <a:cs typeface="Fira Mono" panose="020B0609050000020004"/>
              <a:sym typeface="Fira Mono" panose="020B06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├── static</a:t>
            </a:r>
            <a:endParaRPr>
              <a:latin typeface="Fira Mono" panose="020B0609050000020004"/>
              <a:ea typeface="Fira Mono" panose="020B0609050000020004"/>
              <a:cs typeface="Fira Mono" panose="020B0609050000020004"/>
              <a:sym typeface="Fira Mono" panose="020B06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│   ├── img</a:t>
            </a:r>
            <a:endParaRPr>
              <a:latin typeface="Fira Mono" panose="020B0609050000020004"/>
              <a:ea typeface="Fira Mono" panose="020B0609050000020004"/>
              <a:cs typeface="Fira Mono" panose="020B0609050000020004"/>
              <a:sym typeface="Fira Mono" panose="020B06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│   └── post</a:t>
            </a:r>
            <a:endParaRPr>
              <a:latin typeface="Fira Mono" panose="020B0609050000020004"/>
              <a:ea typeface="Fira Mono" panose="020B0609050000020004"/>
              <a:cs typeface="Fira Mono" panose="020B0609050000020004"/>
              <a:sym typeface="Fira Mono" panose="020B06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└── themes</a:t>
            </a:r>
            <a:endParaRPr>
              <a:latin typeface="Fira Mono" panose="020B0609050000020004"/>
              <a:ea typeface="Fira Mono" panose="020B0609050000020004"/>
              <a:cs typeface="Fira Mono" panose="020B0609050000020004"/>
              <a:sym typeface="Fira Mono" panose="020B060905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	└── hugo-tranquilpeak-theme</a:t>
            </a:r>
            <a:endParaRPr>
              <a:latin typeface="Fira Mono" panose="020B0609050000020004"/>
              <a:ea typeface="Fira Mono" panose="020B0609050000020004"/>
              <a:cs typeface="Fira Mono" panose="020B0609050000020004"/>
              <a:sym typeface="Fira Mono" panose="020B06090500000200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6"/>
          <p:cNvPicPr preferRelativeResize="0"/>
          <p:nvPr/>
        </p:nvPicPr>
        <p:blipFill rotWithShape="1">
          <a:blip r:embed="rId1"/>
          <a:srcRect b="9057"/>
          <a:stretch>
            <a:fillRect/>
          </a:stretch>
        </p:blipFill>
        <p:spPr>
          <a:xfrm>
            <a:off x="0" y="0"/>
            <a:ext cx="5925399" cy="347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6"/>
          <p:cNvPicPr preferRelativeResize="0"/>
          <p:nvPr/>
        </p:nvPicPr>
        <p:blipFill rotWithShape="1">
          <a:blip r:embed="rId2"/>
          <a:srcRect t="19704"/>
          <a:stretch>
            <a:fillRect/>
          </a:stretch>
        </p:blipFill>
        <p:spPr>
          <a:xfrm>
            <a:off x="-100" y="3566148"/>
            <a:ext cx="5925600" cy="202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6"/>
          <p:cNvSpPr/>
          <p:nvPr/>
        </p:nvSpPr>
        <p:spPr>
          <a:xfrm>
            <a:off x="5982800" y="457200"/>
            <a:ext cx="169800" cy="1358400"/>
          </a:xfrm>
          <a:prstGeom prst="righ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rgbClr val="F165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6" name="Google Shape;246;p36"/>
          <p:cNvSpPr txBox="1"/>
          <p:nvPr/>
        </p:nvSpPr>
        <p:spPr>
          <a:xfrm>
            <a:off x="6210000" y="721650"/>
            <a:ext cx="2738100" cy="8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16529"/>
                </a:solidFill>
                <a:latin typeface="Droid Sans" panose="020B0606030804020204"/>
                <a:ea typeface="Droid Sans" panose="020B0606030804020204"/>
                <a:cs typeface="Droid Sans" panose="020B0606030804020204"/>
                <a:sym typeface="Droid Sans" panose="020B0606030804020204"/>
              </a:rPr>
              <a:t>Encabezado</a:t>
            </a:r>
            <a:r>
              <a:rPr lang="en-US">
                <a:latin typeface="Droid Sans" panose="020B0606030804020204"/>
                <a:ea typeface="Droid Sans" panose="020B0606030804020204"/>
                <a:cs typeface="Droid Sans" panose="020B0606030804020204"/>
                <a:sym typeface="Droid Sans" panose="020B0606030804020204"/>
              </a:rPr>
              <a:t> Aparece todo lo que completamos en el addin pero puede modificarse.</a:t>
            </a:r>
            <a:endParaRPr>
              <a:latin typeface="Droid Sans" panose="020B0606030804020204"/>
              <a:ea typeface="Droid Sans" panose="020B0606030804020204"/>
              <a:cs typeface="Droid Sans" panose="020B0606030804020204"/>
              <a:sym typeface="Droid Sans" panose="020B0606030804020204"/>
            </a:endParaRPr>
          </a:p>
        </p:txBody>
      </p:sp>
      <p:sp>
        <p:nvSpPr>
          <p:cNvPr id="247" name="Google Shape;247;p36"/>
          <p:cNvSpPr/>
          <p:nvPr/>
        </p:nvSpPr>
        <p:spPr>
          <a:xfrm>
            <a:off x="5982800" y="1905000"/>
            <a:ext cx="169800" cy="742500"/>
          </a:xfrm>
          <a:prstGeom prst="righ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rgbClr val="F165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8" name="Google Shape;248;p36"/>
          <p:cNvSpPr/>
          <p:nvPr/>
        </p:nvSpPr>
        <p:spPr>
          <a:xfrm>
            <a:off x="5982800" y="2743200"/>
            <a:ext cx="169800" cy="742500"/>
          </a:xfrm>
          <a:prstGeom prst="righ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rgbClr val="F165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9" name="Google Shape;249;p36"/>
          <p:cNvSpPr/>
          <p:nvPr/>
        </p:nvSpPr>
        <p:spPr>
          <a:xfrm>
            <a:off x="5982800" y="3581400"/>
            <a:ext cx="169800" cy="1259700"/>
          </a:xfrm>
          <a:prstGeom prst="rightBrace">
            <a:avLst>
              <a:gd name="adj1" fmla="val 8333"/>
              <a:gd name="adj2" fmla="val 50000"/>
            </a:avLst>
          </a:prstGeom>
          <a:noFill/>
          <a:ln w="28575" cap="flat" cmpd="sng">
            <a:solidFill>
              <a:srgbClr val="F165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0" name="Google Shape;250;p36"/>
          <p:cNvSpPr txBox="1"/>
          <p:nvPr/>
        </p:nvSpPr>
        <p:spPr>
          <a:xfrm>
            <a:off x="6210000" y="1839437"/>
            <a:ext cx="2738100" cy="8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16529"/>
                </a:solidFill>
                <a:latin typeface="Droid Sans" panose="020B0606030804020204"/>
                <a:ea typeface="Droid Sans" panose="020B0606030804020204"/>
                <a:cs typeface="Droid Sans" panose="020B0606030804020204"/>
                <a:sym typeface="Droid Sans" panose="020B0606030804020204"/>
              </a:rPr>
              <a:t>Chunk setup</a:t>
            </a:r>
            <a:r>
              <a:rPr lang="en-US">
                <a:latin typeface="Droid Sans" panose="020B0606030804020204"/>
                <a:ea typeface="Droid Sans" panose="020B0606030804020204"/>
                <a:cs typeface="Droid Sans" panose="020B0606030804020204"/>
                <a:sym typeface="Droid Sans" panose="020B0606030804020204"/>
              </a:rPr>
              <a:t> Normalmente se usa para configuraciones globales y librerías.</a:t>
            </a:r>
            <a:endParaRPr>
              <a:latin typeface="Droid Sans" panose="020B0606030804020204"/>
              <a:ea typeface="Droid Sans" panose="020B0606030804020204"/>
              <a:cs typeface="Droid Sans" panose="020B0606030804020204"/>
              <a:sym typeface="Droid Sans" panose="020B0606030804020204"/>
            </a:endParaRPr>
          </a:p>
        </p:txBody>
      </p:sp>
      <p:sp>
        <p:nvSpPr>
          <p:cNvPr id="251" name="Google Shape;251;p36"/>
          <p:cNvSpPr txBox="1"/>
          <p:nvPr/>
        </p:nvSpPr>
        <p:spPr>
          <a:xfrm>
            <a:off x="6210000" y="2690243"/>
            <a:ext cx="2738100" cy="8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16529"/>
                </a:solidFill>
                <a:latin typeface="Droid Sans" panose="020B0606030804020204"/>
                <a:ea typeface="Droid Sans" panose="020B0606030804020204"/>
                <a:cs typeface="Droid Sans" panose="020B0606030804020204"/>
                <a:sym typeface="Droid Sans" panose="020B0606030804020204"/>
              </a:rPr>
              <a:t>Texto</a:t>
            </a:r>
            <a:r>
              <a:rPr lang="en-US">
                <a:latin typeface="Droid Sans" panose="020B0606030804020204"/>
                <a:ea typeface="Droid Sans" panose="020B0606030804020204"/>
                <a:cs typeface="Droid Sans" panose="020B0606030804020204"/>
                <a:sym typeface="Droid Sans" panose="020B0606030804020204"/>
              </a:rPr>
              <a:t> Fuera de los chunks el texto se puede formatear usando markdown.</a:t>
            </a:r>
            <a:endParaRPr>
              <a:latin typeface="Droid Sans" panose="020B0606030804020204"/>
              <a:ea typeface="Droid Sans" panose="020B0606030804020204"/>
              <a:cs typeface="Droid Sans" panose="020B0606030804020204"/>
              <a:sym typeface="Droid Sans" panose="020B0606030804020204"/>
            </a:endParaRPr>
          </a:p>
        </p:txBody>
      </p:sp>
      <p:sp>
        <p:nvSpPr>
          <p:cNvPr id="252" name="Google Shape;252;p36"/>
          <p:cNvSpPr txBox="1"/>
          <p:nvPr/>
        </p:nvSpPr>
        <p:spPr>
          <a:xfrm>
            <a:off x="6210000" y="3833243"/>
            <a:ext cx="2738100" cy="8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16529"/>
                </a:solidFill>
                <a:latin typeface="Droid Sans" panose="020B0606030804020204"/>
                <a:ea typeface="Droid Sans" panose="020B0606030804020204"/>
                <a:cs typeface="Droid Sans" panose="020B0606030804020204"/>
                <a:sym typeface="Droid Sans" panose="020B0606030804020204"/>
              </a:rPr>
              <a:t>Chunk</a:t>
            </a:r>
            <a:r>
              <a:rPr lang="en-US">
                <a:latin typeface="Droid Sans" panose="020B0606030804020204"/>
                <a:ea typeface="Droid Sans" panose="020B0606030804020204"/>
                <a:cs typeface="Droid Sans" panose="020B0606030804020204"/>
                <a:sym typeface="Droid Sans" panose="020B0606030804020204"/>
              </a:rPr>
              <a:t> El código se ejecuta y se muestran el resultado (según la configuración).</a:t>
            </a:r>
            <a:endParaRPr>
              <a:latin typeface="Droid Sans" panose="020B0606030804020204"/>
              <a:ea typeface="Droid Sans" panose="020B0606030804020204"/>
              <a:cs typeface="Droid Sans" panose="020B0606030804020204"/>
              <a:sym typeface="Droid Sans" panose="020B0606030804020204"/>
            </a:endParaRPr>
          </a:p>
        </p:txBody>
      </p:sp>
      <p:sp>
        <p:nvSpPr>
          <p:cNvPr id="253" name="Google Shape;253;p36"/>
          <p:cNvSpPr txBox="1"/>
          <p:nvPr/>
        </p:nvSpPr>
        <p:spPr>
          <a:xfrm>
            <a:off x="5336400" y="4582650"/>
            <a:ext cx="37314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Droid Sans" panose="020B0606030804020204"/>
                <a:ea typeface="Droid Sans" panose="020B0606030804020204"/>
                <a:cs typeface="Droid Sans" panose="020B0606030804020204"/>
                <a:sym typeface="Droid Sans" panose="020B0606030804020204"/>
              </a:rPr>
              <a:t>Más detalles: </a:t>
            </a:r>
            <a:endParaRPr sz="1200">
              <a:latin typeface="Droid Sans" panose="020B0606030804020204"/>
              <a:ea typeface="Droid Sans" panose="020B0606030804020204"/>
              <a:cs typeface="Droid Sans" panose="020B0606030804020204"/>
              <a:sym typeface="Droid Sans" panose="020B0606030804020204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Droid Sans" panose="020B0606030804020204"/>
                <a:ea typeface="Droid Sans" panose="020B0606030804020204"/>
                <a:cs typeface="Droid Sans" panose="020B0606030804020204"/>
                <a:sym typeface="Droid Sans" panose="020B0606030804020204"/>
                <a:hlinkClick r:id="rId3"/>
              </a:rPr>
              <a:t>Talles de RMarkdown de R Ladies BA</a:t>
            </a:r>
            <a:endParaRPr sz="1200">
              <a:latin typeface="Droid Sans" panose="020B0606030804020204"/>
              <a:ea typeface="Droid Sans" panose="020B0606030804020204"/>
              <a:cs typeface="Droid Sans" panose="020B0606030804020204"/>
              <a:sym typeface="Droid Sans" panose="020B060603080402020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7800"/>
        </a:solidFill>
        <a:effectLst/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7"/>
          <p:cNvSpPr txBox="1"/>
          <p:nvPr>
            <p:ph type="title"/>
          </p:nvPr>
        </p:nvSpPr>
        <p:spPr>
          <a:xfrm>
            <a:off x="311700" y="19984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El despegue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885607" y="0"/>
            <a:ext cx="337278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97800"/>
                </a:solidFill>
              </a:rPr>
              <a:t>URL propia</a:t>
            </a:r>
            <a:endParaRPr b="1">
              <a:solidFill>
                <a:srgbClr val="F97800"/>
              </a:solidFill>
            </a:endParaRPr>
          </a:p>
        </p:txBody>
      </p:sp>
      <p:sp>
        <p:nvSpPr>
          <p:cNvPr id="269" name="Google Shape;269;p39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Para tener la página web en algún servidor es necesario modificar la variable </a:t>
            </a:r>
            <a:r>
              <a:rPr lang="en-US" i="1"/>
              <a:t>baseurl</a:t>
            </a:r>
            <a:r>
              <a:rPr lang="en-US"/>
              <a:t> en el archivo de configuración, por ejemplo:</a:t>
            </a:r>
            <a:endParaRPr lang="en-US"/>
          </a:p>
        </p:txBody>
      </p:sp>
      <p:sp>
        <p:nvSpPr>
          <p:cNvPr id="270" name="Google Shape;270;p39"/>
          <p:cNvSpPr txBox="1"/>
          <p:nvPr/>
        </p:nvSpPr>
        <p:spPr>
          <a:xfrm>
            <a:off x="851550" y="2077225"/>
            <a:ext cx="7504500" cy="4257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57B83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baseurl = </a:t>
            </a:r>
            <a:r>
              <a:rPr lang="en-US">
                <a:solidFill>
                  <a:srgbClr val="2AA198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"</a:t>
            </a:r>
            <a:r>
              <a:rPr lang="en-US" u="sng">
                <a:solidFill>
                  <a:schemeClr val="hlink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  <a:hlinkClick r:id="rId1"/>
              </a:rPr>
              <a:t>https://hugo.github.io</a:t>
            </a:r>
            <a:r>
              <a:rPr lang="en-US">
                <a:solidFill>
                  <a:srgbClr val="2AA198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"   </a:t>
            </a:r>
            <a:r>
              <a:rPr lang="en-US">
                <a:solidFill>
                  <a:srgbClr val="93A1A1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# Si la alojamos en GitHub</a:t>
            </a:r>
            <a:endParaRPr>
              <a:solidFill>
                <a:srgbClr val="2AA198"/>
              </a:solidFill>
              <a:latin typeface="Fira Mono" panose="020B0609050000020004"/>
              <a:ea typeface="Fira Mono" panose="020B0609050000020004"/>
              <a:cs typeface="Fira Mono" panose="020B0609050000020004"/>
              <a:sym typeface="Fira Mono" panose="020B0609050000020004"/>
            </a:endParaRPr>
          </a:p>
        </p:txBody>
      </p:sp>
      <p:sp>
        <p:nvSpPr>
          <p:cNvPr id="271" name="Google Shape;271;p39"/>
          <p:cNvSpPr txBox="1"/>
          <p:nvPr/>
        </p:nvSpPr>
        <p:spPr>
          <a:xfrm>
            <a:off x="864157" y="2763025"/>
            <a:ext cx="7504500" cy="4257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57B83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baseurl = </a:t>
            </a:r>
            <a:r>
              <a:rPr lang="en-US">
                <a:solidFill>
                  <a:srgbClr val="2AA198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"</a:t>
            </a:r>
            <a:r>
              <a:rPr lang="en-US" u="sng">
                <a:solidFill>
                  <a:schemeClr val="hlink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  <a:hlinkClick r:id="rId2"/>
              </a:rPr>
              <a:t>https://hugo.netlify.com</a:t>
            </a:r>
            <a:r>
              <a:rPr lang="en-US">
                <a:solidFill>
                  <a:srgbClr val="2AA198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" </a:t>
            </a:r>
            <a:r>
              <a:rPr lang="en-US">
                <a:solidFill>
                  <a:srgbClr val="93A1A1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# Si la alojamos en Netlify</a:t>
            </a:r>
            <a:endParaRPr>
              <a:solidFill>
                <a:srgbClr val="2AA198"/>
              </a:solidFill>
              <a:latin typeface="Fira Mono" panose="020B0609050000020004"/>
              <a:ea typeface="Fira Mono" panose="020B0609050000020004"/>
              <a:cs typeface="Fira Mono" panose="020B0609050000020004"/>
              <a:sym typeface="Fira Mono" panose="020B060905000002000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97800"/>
                </a:solidFill>
              </a:rPr>
              <a:t>Publicando la página</a:t>
            </a:r>
            <a:endParaRPr b="1">
              <a:solidFill>
                <a:srgbClr val="F97800"/>
              </a:solidFill>
            </a:endParaRPr>
          </a:p>
        </p:txBody>
      </p:sp>
      <p:sp>
        <p:nvSpPr>
          <p:cNvPr id="277" name="Google Shape;277;p40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Armar la página </a:t>
            </a:r>
            <a:endParaRPr lang="en-US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La página web construida se guarda por defecto en </a:t>
            </a:r>
            <a:r>
              <a:rPr lang="en-US">
                <a:solidFill>
                  <a:srgbClr val="F97800"/>
                </a:solidFill>
              </a:rPr>
              <a:t>/public/</a:t>
            </a:r>
            <a:br>
              <a:rPr lang="en-US">
                <a:solidFill>
                  <a:srgbClr val="F97800"/>
                </a:solidFill>
              </a:rPr>
            </a:br>
            <a:r>
              <a:rPr lang="en-US"/>
              <a:t>Esta es la carpeta que luego podrás subir a un servidor web para que esté disponible.</a:t>
            </a:r>
            <a:endParaRPr lang="en-US"/>
          </a:p>
        </p:txBody>
      </p:sp>
      <p:sp>
        <p:nvSpPr>
          <p:cNvPr id="278" name="Google Shape;278;p40"/>
          <p:cNvSpPr txBox="1"/>
          <p:nvPr/>
        </p:nvSpPr>
        <p:spPr>
          <a:xfrm>
            <a:off x="853800" y="1628725"/>
            <a:ext cx="7504500" cy="4257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849800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blogdown</a:t>
            </a:r>
            <a:r>
              <a:rPr lang="en-US">
                <a:solidFill>
                  <a:srgbClr val="657B83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::</a:t>
            </a:r>
            <a:r>
              <a:rPr lang="en-US">
                <a:solidFill>
                  <a:srgbClr val="268BD2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build_site</a:t>
            </a:r>
            <a:r>
              <a:rPr lang="en-US">
                <a:solidFill>
                  <a:srgbClr val="657B83"/>
                </a:solidFill>
                <a:latin typeface="Fira Mono" panose="020B0609050000020004"/>
                <a:ea typeface="Fira Mono" panose="020B0609050000020004"/>
                <a:cs typeface="Fira Mono" panose="020B0609050000020004"/>
                <a:sym typeface="Fira Mono" panose="020B0609050000020004"/>
              </a:rPr>
              <a:t>()</a:t>
            </a:r>
            <a:endParaRPr>
              <a:solidFill>
                <a:srgbClr val="657B83"/>
              </a:solidFill>
              <a:latin typeface="Fira Mono" panose="020B0609050000020004"/>
              <a:ea typeface="Fira Mono" panose="020B0609050000020004"/>
              <a:cs typeface="Fira Mono" panose="020B0609050000020004"/>
              <a:sym typeface="Fira Mono" panose="020B060905000002000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97800"/>
                </a:solidFill>
              </a:rPr>
              <a:t>Publicando la página</a:t>
            </a:r>
            <a:endParaRPr b="1">
              <a:solidFill>
                <a:srgbClr val="F97800"/>
              </a:solidFill>
            </a:endParaRPr>
          </a:p>
        </p:txBody>
      </p:sp>
      <p:sp>
        <p:nvSpPr>
          <p:cNvPr id="284" name="Google Shape;284;p4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Crear una cuenta en Netlify.com</a:t>
            </a:r>
            <a:endParaRPr lang="en-US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Subir la carpeta </a:t>
            </a:r>
            <a:r>
              <a:rPr lang="en-US">
                <a:solidFill>
                  <a:srgbClr val="F97800"/>
                </a:solidFill>
              </a:rPr>
              <a:t>/public/ </a:t>
            </a:r>
            <a:r>
              <a:rPr lang="en-US"/>
              <a:t>*</a:t>
            </a:r>
            <a:endParaRPr lang="en-US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Editar el dominio random por el que elegimos para la web</a:t>
            </a:r>
            <a:endParaRPr lang="en-US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??</a:t>
            </a:r>
            <a:endParaRPr lang="en-US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Profit!</a:t>
            </a:r>
            <a:endParaRPr lang="en-US"/>
          </a:p>
        </p:txBody>
      </p:sp>
      <p:pic>
        <p:nvPicPr>
          <p:cNvPr id="285" name="Google Shape;285;p41"/>
          <p:cNvPicPr preferRelativeResize="0"/>
          <p:nvPr/>
        </p:nvPicPr>
        <p:blipFill rotWithShape="1">
          <a:blip r:embed="rId1"/>
          <a:srcRect b="6846"/>
          <a:stretch>
            <a:fillRect/>
          </a:stretch>
        </p:blipFill>
        <p:spPr>
          <a:xfrm>
            <a:off x="7300325" y="-99725"/>
            <a:ext cx="1905000" cy="173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1"/>
          <p:cNvSpPr txBox="1"/>
          <p:nvPr>
            <p:ph type="body" idx="1"/>
          </p:nvPr>
        </p:nvSpPr>
        <p:spPr>
          <a:xfrm>
            <a:off x="311700" y="4733875"/>
            <a:ext cx="8520600" cy="3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/>
              <a:t>* O se puede conectar a un repositorio de GitHub para que construya la página automáticamente.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7800"/>
        </a:solidFill>
        <a:effectLst/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19984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¿Por qué una página web?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97800"/>
                </a:solidFill>
              </a:rPr>
              <a:t>Publicando la página</a:t>
            </a:r>
            <a:endParaRPr b="1">
              <a:solidFill>
                <a:srgbClr val="F97800"/>
              </a:solidFill>
            </a:endParaRPr>
          </a:p>
        </p:txBody>
      </p:sp>
      <p:sp>
        <p:nvSpPr>
          <p:cNvPr id="292" name="Google Shape;292;p42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Crear un repositorio llamado [usuario].github.io</a:t>
            </a:r>
            <a:endParaRPr lang="en-US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Subir el contenido de </a:t>
            </a:r>
            <a:r>
              <a:rPr lang="en-US">
                <a:solidFill>
                  <a:srgbClr val="F97800"/>
                </a:solidFill>
              </a:rPr>
              <a:t>/public/ </a:t>
            </a:r>
            <a:r>
              <a:rPr lang="en-US"/>
              <a:t>*</a:t>
            </a:r>
            <a:endParaRPr lang="en-US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??</a:t>
            </a:r>
            <a:endParaRPr lang="en-US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Profit!</a:t>
            </a:r>
            <a:endParaRPr lang="en-US"/>
          </a:p>
        </p:txBody>
      </p:sp>
      <p:pic>
        <p:nvPicPr>
          <p:cNvPr id="293" name="Google Shape;293;p42"/>
          <p:cNvPicPr preferRelativeResize="0"/>
          <p:nvPr/>
        </p:nvPicPr>
        <p:blipFill rotWithShape="1">
          <a:blip r:embed="rId1"/>
          <a:srcRect l="13341" r="9894"/>
          <a:stretch>
            <a:fillRect/>
          </a:stretch>
        </p:blipFill>
        <p:spPr>
          <a:xfrm>
            <a:off x="7642325" y="100300"/>
            <a:ext cx="1393575" cy="136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2"/>
          <p:cNvSpPr txBox="1"/>
          <p:nvPr>
            <p:ph type="body" idx="1"/>
          </p:nvPr>
        </p:nvSpPr>
        <p:spPr>
          <a:xfrm>
            <a:off x="311700" y="4733875"/>
            <a:ext cx="8520600" cy="3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/>
              <a:t>* Github puede generar la página a partir de “la fuente”. Pero usa Jekyll en vez de Hugo y no puede ejecutar código de R.</a:t>
            </a:r>
            <a:endParaRPr sz="1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7800"/>
        </a:solidFill>
        <a:effectLst/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3"/>
          <p:cNvSpPr txBox="1"/>
          <p:nvPr>
            <p:ph type="title"/>
          </p:nvPr>
        </p:nvSpPr>
        <p:spPr>
          <a:xfrm>
            <a:off x="311700" y="19984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Lo que sigue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97800"/>
                </a:solidFill>
              </a:rPr>
              <a:t>El siguiente nivel</a:t>
            </a:r>
            <a:endParaRPr b="1">
              <a:solidFill>
                <a:srgbClr val="F97800"/>
              </a:solidFill>
            </a:endParaRPr>
          </a:p>
        </p:txBody>
      </p:sp>
      <p:sp>
        <p:nvSpPr>
          <p:cNvPr id="305" name="Google Shape;305;p4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u="sng">
                <a:solidFill>
                  <a:schemeClr val="hlink"/>
                </a:solidFill>
                <a:hlinkClick r:id="rId1"/>
              </a:rPr>
              <a:t>Comentarios con Disqus</a:t>
            </a:r>
            <a:r>
              <a:rPr lang="en-US"/>
              <a:t>	</a:t>
            </a:r>
            <a:endParaRPr lang="en-US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Más personalización. </a:t>
            </a:r>
            <a:endParaRPr lang="en-US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CSS personalizado</a:t>
            </a:r>
            <a:endParaRPr lang="en-US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JS propio</a:t>
            </a:r>
            <a:endParaRPr lang="en-US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Dominio propio</a:t>
            </a:r>
            <a:endParaRPr lang="en-US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u="sng">
                <a:solidFill>
                  <a:schemeClr val="hlink"/>
                </a:solidFill>
                <a:hlinkClick r:id="rId2"/>
              </a:rPr>
              <a:t>Escapar de las garras de Hugo</a:t>
            </a:r>
            <a:endParaRPr lang="en-US" u="sng">
              <a:solidFill>
                <a:schemeClr val="hlink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Build automatizado</a:t>
            </a:r>
            <a:endParaRPr lang="en-US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u="sng">
                <a:solidFill>
                  <a:schemeClr val="hlink"/>
                </a:solidFill>
                <a:hlinkClick r:id="rId3"/>
              </a:rPr>
              <a:t>Usando Netlify</a:t>
            </a:r>
            <a:endParaRPr lang="en-US" u="sng">
              <a:solidFill>
                <a:schemeClr val="hlink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u="sng">
                <a:solidFill>
                  <a:schemeClr val="hlink"/>
                </a:solidFill>
                <a:hlinkClick r:id="rId4"/>
              </a:rPr>
              <a:t>Usando Travis</a:t>
            </a:r>
            <a:r>
              <a:rPr lang="en-US"/>
              <a:t> </a:t>
            </a:r>
            <a:endParaRPr lang="en-US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Contenido interactivo con plotly y leaflet o algún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widget</a:t>
            </a:r>
            <a:endParaRPr lang="en-US" u="sng">
              <a:solidFill>
                <a:schemeClr val="hlink"/>
              </a:solidFill>
              <a:hlinkClick r:id="rId5"/>
            </a:endParaRPr>
          </a:p>
        </p:txBody>
      </p:sp>
      <p:pic>
        <p:nvPicPr>
          <p:cNvPr id="306" name="Google Shape;306;p44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5346500" y="445025"/>
            <a:ext cx="3318125" cy="248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4"/>
          <p:cNvSpPr txBox="1"/>
          <p:nvPr/>
        </p:nvSpPr>
        <p:spPr>
          <a:xfrm>
            <a:off x="1651200" y="4374300"/>
            <a:ext cx="6057600" cy="7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LA BIBLIA DE BLOGDOWN</a:t>
            </a: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accent5"/>
                </a:solidFill>
                <a:latin typeface="Droid Sans" panose="020B0606030804020204"/>
                <a:ea typeface="Droid Sans" panose="020B0606030804020204"/>
                <a:cs typeface="Droid Sans" panose="020B0606030804020204"/>
                <a:sym typeface="Droid Sans" panose="020B0606030804020204"/>
                <a:hlinkClick r:id="rId7"/>
              </a:rPr>
              <a:t>bookdown.org/yihui/blogdown/</a:t>
            </a:r>
            <a:endParaRPr sz="2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7800"/>
        </a:solidFill>
        <a:effectLst/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5"/>
          <p:cNvSpPr txBox="1"/>
          <p:nvPr>
            <p:ph type="title"/>
          </p:nvPr>
        </p:nvSpPr>
        <p:spPr>
          <a:xfrm>
            <a:off x="311700" y="19984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Fin</a:t>
            </a:r>
            <a:endParaRPr b="1">
              <a:solidFill>
                <a:srgbClr val="FFFFFF"/>
              </a:solidFill>
            </a:endParaRPr>
          </a:p>
        </p:txBody>
      </p:sp>
      <p:grpSp>
        <p:nvGrpSpPr>
          <p:cNvPr id="313" name="Google Shape;313;p45"/>
          <p:cNvGrpSpPr/>
          <p:nvPr/>
        </p:nvGrpSpPr>
        <p:grpSpPr>
          <a:xfrm>
            <a:off x="5727104" y="2086235"/>
            <a:ext cx="3198861" cy="2967499"/>
            <a:chOff x="3396275" y="514432"/>
            <a:chExt cx="3866628" cy="3733643"/>
          </a:xfrm>
        </p:grpSpPr>
        <p:pic>
          <p:nvPicPr>
            <p:cNvPr id="314" name="Google Shape;314;p45"/>
            <p:cNvPicPr preferRelativeResize="0"/>
            <p:nvPr/>
          </p:nvPicPr>
          <p:blipFill>
            <a:blip r:embed="rId1"/>
            <a:stretch>
              <a:fillRect/>
            </a:stretch>
          </p:blipFill>
          <p:spPr>
            <a:xfrm>
              <a:off x="4482993" y="514432"/>
              <a:ext cx="1779500" cy="2055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p45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3396275" y="2036275"/>
              <a:ext cx="2135600" cy="2135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" name="Google Shape;316;p45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5261313" y="1971675"/>
              <a:ext cx="2001590" cy="22763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7" name="Google Shape;317;p4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11700" y="2840250"/>
            <a:ext cx="2662234" cy="199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7800"/>
        </a:solidFill>
        <a:effectLst/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19984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¿Por qué Blogdown?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/>
          <p:nvPr/>
        </p:nvSpPr>
        <p:spPr>
          <a:xfrm rot="5400000">
            <a:off x="5567063" y="615225"/>
            <a:ext cx="2068800" cy="1792500"/>
          </a:xfrm>
          <a:prstGeom prst="hexagon">
            <a:avLst>
              <a:gd name="adj" fmla="val 25000"/>
              <a:gd name="vf" fmla="val 11547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mo" panose="020B0604020202020204"/>
              <a:buNone/>
            </a:pPr>
          </a:p>
        </p:txBody>
      </p:sp>
      <p:sp>
        <p:nvSpPr>
          <p:cNvPr id="81" name="Google Shape;81;p17"/>
          <p:cNvSpPr/>
          <p:nvPr/>
        </p:nvSpPr>
        <p:spPr>
          <a:xfrm rot="5400000">
            <a:off x="1657834" y="615225"/>
            <a:ext cx="2068800" cy="1792500"/>
          </a:xfrm>
          <a:prstGeom prst="hexagon">
            <a:avLst>
              <a:gd name="adj" fmla="val 25000"/>
              <a:gd name="vf" fmla="val 11547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mo" panose="020B0604020202020204"/>
              <a:buNone/>
            </a:pPr>
          </a:p>
        </p:txBody>
      </p:sp>
      <p:sp>
        <p:nvSpPr>
          <p:cNvPr id="82" name="Google Shape;82;p17"/>
          <p:cNvSpPr txBox="1"/>
          <p:nvPr/>
        </p:nvSpPr>
        <p:spPr>
          <a:xfrm>
            <a:off x="1795975" y="889775"/>
            <a:ext cx="1792500" cy="12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mo" panose="020B0604020202020204"/>
              <a:buNone/>
            </a:pPr>
            <a:r>
              <a:rPr lang="en-US" sz="1800" b="1">
                <a:latin typeface="Droid Sans" panose="020B0606030804020204"/>
                <a:ea typeface="Droid Sans" panose="020B0606030804020204"/>
                <a:cs typeface="Droid Sans" panose="020B0606030804020204"/>
                <a:sym typeface="Droid Sans" panose="020B0606030804020204"/>
              </a:rPr>
              <a:t>Código de R</a:t>
            </a:r>
            <a:endParaRPr sz="1800" b="1">
              <a:latin typeface="Droid Sans" panose="020B0606030804020204"/>
              <a:ea typeface="Droid Sans" panose="020B0606030804020204"/>
              <a:cs typeface="Droid Sans" panose="020B0606030804020204"/>
              <a:sym typeface="Droid Sans" panose="020B0606030804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mo" panose="020B0604020202020204"/>
              <a:buNone/>
            </a:pPr>
            <a:r>
              <a:rPr lang="en-US" sz="1800" b="1">
                <a:latin typeface="Droid Sans" panose="020B0606030804020204"/>
                <a:ea typeface="Droid Sans" panose="020B0606030804020204"/>
                <a:cs typeface="Droid Sans" panose="020B0606030804020204"/>
                <a:sym typeface="Droid Sans" panose="020B0606030804020204"/>
              </a:rPr>
              <a:t>+</a:t>
            </a:r>
            <a:endParaRPr sz="1800" b="1">
              <a:latin typeface="Droid Sans" panose="020B0606030804020204"/>
              <a:ea typeface="Droid Sans" panose="020B0606030804020204"/>
              <a:cs typeface="Droid Sans" panose="020B0606030804020204"/>
              <a:sym typeface="Droid Sans" panose="020B0606030804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mo" panose="020B0604020202020204"/>
              <a:buNone/>
            </a:pPr>
            <a:r>
              <a:rPr lang="en-US" sz="1800" b="1">
                <a:latin typeface="Droid Sans" panose="020B0606030804020204"/>
                <a:ea typeface="Droid Sans" panose="020B0606030804020204"/>
                <a:cs typeface="Droid Sans" panose="020B0606030804020204"/>
                <a:sym typeface="Droid Sans" panose="020B0606030804020204"/>
              </a:rPr>
              <a:t>Texto y Resultados</a:t>
            </a:r>
            <a:endParaRPr sz="1800" b="1">
              <a:latin typeface="Droid Sans" panose="020B0606030804020204"/>
              <a:ea typeface="Droid Sans" panose="020B0606030804020204"/>
              <a:cs typeface="Droid Sans" panose="020B0606030804020204"/>
              <a:sym typeface="Droid Sans" panose="020B0606030804020204"/>
            </a:endParaRPr>
          </a:p>
        </p:txBody>
      </p:sp>
      <p:sp>
        <p:nvSpPr>
          <p:cNvPr id="83" name="Google Shape;83;p17"/>
          <p:cNvSpPr txBox="1"/>
          <p:nvPr/>
        </p:nvSpPr>
        <p:spPr>
          <a:xfrm>
            <a:off x="5716089" y="1103175"/>
            <a:ext cx="1767300" cy="8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Droid Sans" panose="020B0606030804020204"/>
                <a:ea typeface="Droid Sans" panose="020B0606030804020204"/>
                <a:cs typeface="Droid Sans" panose="020B0606030804020204"/>
                <a:sym typeface="Droid Sans" panose="020B0606030804020204"/>
              </a:rPr>
              <a:t>Diseño</a:t>
            </a:r>
            <a:endParaRPr sz="1800" b="1">
              <a:latin typeface="Droid Sans" panose="020B0606030804020204"/>
              <a:ea typeface="Droid Sans" panose="020B0606030804020204"/>
              <a:cs typeface="Droid Sans" panose="020B0606030804020204"/>
              <a:sym typeface="Droid Sans" panose="020B0606030804020204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Droid Sans" panose="020B0606030804020204"/>
                <a:ea typeface="Droid Sans" panose="020B0606030804020204"/>
                <a:cs typeface="Droid Sans" panose="020B0606030804020204"/>
                <a:sym typeface="Droid Sans" panose="020B0606030804020204"/>
              </a:rPr>
              <a:t>Web</a:t>
            </a:r>
            <a:endParaRPr sz="1800" b="1">
              <a:latin typeface="Droid Sans" panose="020B0606030804020204"/>
              <a:ea typeface="Droid Sans" panose="020B0606030804020204"/>
              <a:cs typeface="Droid Sans" panose="020B0606030804020204"/>
              <a:sym typeface="Droid Sans" panose="020B0606030804020204"/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657850" y="320950"/>
            <a:ext cx="2062663" cy="239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457629" y="304550"/>
            <a:ext cx="2393146" cy="23931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/>
          <p:nvPr/>
        </p:nvSpPr>
        <p:spPr>
          <a:xfrm>
            <a:off x="4336874" y="1214846"/>
            <a:ext cx="696000" cy="666300"/>
          </a:xfrm>
          <a:prstGeom prst="mathPlus">
            <a:avLst>
              <a:gd name="adj1" fmla="val 23520"/>
            </a:avLst>
          </a:prstGeom>
          <a:solidFill>
            <a:schemeClr val="dk2"/>
          </a:solidFill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mo" panose="020B0604020202020204"/>
              <a:buNone/>
            </a:p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415369" y="2301670"/>
            <a:ext cx="2518425" cy="2794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/>
          <p:nvPr/>
        </p:nvSpPr>
        <p:spPr>
          <a:xfrm rot="10800000">
            <a:off x="6124700" y="2987775"/>
            <a:ext cx="1059000" cy="10086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dk2"/>
          </a:solidFill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mo" panose="020B0604020202020204"/>
              <a:buNone/>
            </a:pPr>
          </a:p>
        </p:txBody>
      </p:sp>
      <p:sp>
        <p:nvSpPr>
          <p:cNvPr id="89" name="Google Shape;89;p17"/>
          <p:cNvSpPr/>
          <p:nvPr/>
        </p:nvSpPr>
        <p:spPr>
          <a:xfrm rot="10800000" flipH="1">
            <a:off x="2165475" y="2987775"/>
            <a:ext cx="1059000" cy="10086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dk2"/>
          </a:solidFill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7800"/>
        </a:solidFill>
        <a:effectLst/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19984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¡Empecemos!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316" y="0"/>
            <a:ext cx="631104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97800"/>
                </a:solidFill>
              </a:rPr>
              <a:t>Cosas necesarias</a:t>
            </a:r>
            <a:endParaRPr b="1">
              <a:solidFill>
                <a:srgbClr val="F97800"/>
              </a:solidFill>
            </a:endParaRPr>
          </a:p>
        </p:txBody>
      </p:sp>
      <p:sp>
        <p:nvSpPr>
          <p:cNvPr id="105" name="Google Shape;105;p20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Blogdown y Hugo instalados</a:t>
            </a:r>
            <a:endParaRPr lang="en-US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taller-blogdown.zip</a:t>
            </a:r>
            <a:endParaRPr lang="en-US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/hugo-tranquilpeak </a:t>
            </a:r>
            <a:r>
              <a:rPr lang="en-US">
                <a:solidFill>
                  <a:srgbClr val="F16529"/>
                </a:solidFill>
              </a:rPr>
              <a:t>       Proyecto con el que vamos a trabajar</a:t>
            </a:r>
            <a:endParaRPr>
              <a:solidFill>
                <a:srgbClr val="F16529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ejemplo_post.Rmd</a:t>
            </a:r>
            <a:endParaRPr lang="en-US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rladies.png</a:t>
            </a:r>
            <a:endParaRPr lang="en-US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renbaires.png</a:t>
            </a:r>
            <a:endParaRPr lang="en-US"/>
          </a:p>
        </p:txBody>
      </p:sp>
      <p:sp>
        <p:nvSpPr>
          <p:cNvPr id="106" name="Google Shape;106;p20"/>
          <p:cNvSpPr/>
          <p:nvPr/>
        </p:nvSpPr>
        <p:spPr>
          <a:xfrm>
            <a:off x="2882413" y="2197888"/>
            <a:ext cx="169800" cy="6309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rgbClr val="F165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07" name="Google Shape;107;p20"/>
          <p:cNvCxnSpPr/>
          <p:nvPr/>
        </p:nvCxnSpPr>
        <p:spPr>
          <a:xfrm>
            <a:off x="2864650" y="2000250"/>
            <a:ext cx="243000" cy="0"/>
          </a:xfrm>
          <a:prstGeom prst="straightConnector1">
            <a:avLst/>
          </a:prstGeom>
          <a:noFill/>
          <a:ln w="19050" cap="flat" cmpd="sng">
            <a:solidFill>
              <a:srgbClr val="F1652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8" name="Google Shape;108;p20"/>
          <p:cNvSpPr txBox="1"/>
          <p:nvPr/>
        </p:nvSpPr>
        <p:spPr>
          <a:xfrm>
            <a:off x="3107650" y="2331750"/>
            <a:ext cx="41148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16529"/>
                </a:solidFill>
                <a:latin typeface="Droid Sans" panose="020B0606030804020204"/>
                <a:ea typeface="Droid Sans" panose="020B0606030804020204"/>
                <a:cs typeface="Droid Sans" panose="020B0606030804020204"/>
                <a:sym typeface="Droid Sans" panose="020B0606030804020204"/>
              </a:rPr>
              <a:t>Archivos extras para configurar la página</a:t>
            </a:r>
            <a:endParaRPr>
              <a:solidFill>
                <a:srgbClr val="F16529"/>
              </a:solidFill>
              <a:latin typeface="Droid Sans" panose="020B0606030804020204"/>
              <a:ea typeface="Droid Sans" panose="020B0606030804020204"/>
              <a:cs typeface="Droid Sans" panose="020B0606030804020204"/>
              <a:sym typeface="Droid Sans" panose="020B060603080402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851195" y="2057313"/>
            <a:ext cx="3860930" cy="275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97800"/>
                </a:solidFill>
              </a:rPr>
              <a:t>Nuevo proyecto de R -&gt; Nueva web</a:t>
            </a:r>
            <a:endParaRPr b="1">
              <a:solidFill>
                <a:srgbClr val="F97800"/>
              </a:solidFill>
            </a:endParaRPr>
          </a:p>
        </p:txBody>
      </p:sp>
      <p:sp>
        <p:nvSpPr>
          <p:cNvPr id="115" name="Google Shape;115;p2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Crea un nuevo proyecto de R: </a:t>
            </a:r>
            <a:r>
              <a:rPr lang="en-US">
                <a:solidFill>
                  <a:srgbClr val="F97800"/>
                </a:solidFill>
              </a:rPr>
              <a:t>Archivo &gt; Nuevo proyecto… &gt; Nueva Carpeta</a:t>
            </a:r>
            <a:endParaRPr>
              <a:solidFill>
                <a:srgbClr val="F97800"/>
              </a:solidFill>
            </a:endParaRPr>
          </a:p>
        </p:txBody>
      </p:sp>
      <p:sp>
        <p:nvSpPr>
          <p:cNvPr id="116" name="Google Shape;116;p21"/>
          <p:cNvSpPr/>
          <p:nvPr/>
        </p:nvSpPr>
        <p:spPr>
          <a:xfrm>
            <a:off x="4828325" y="4134413"/>
            <a:ext cx="1601100" cy="277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97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21925" y="2043900"/>
            <a:ext cx="3898525" cy="278360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/>
          <p:nvPr/>
        </p:nvSpPr>
        <p:spPr>
          <a:xfrm>
            <a:off x="617725" y="2684105"/>
            <a:ext cx="3088500" cy="572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97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4205</Words>
  <Application>WPS Presentation</Application>
  <PresentationFormat/>
  <Paragraphs>233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4" baseType="lpstr">
      <vt:lpstr>Arimo</vt:lpstr>
      <vt:lpstr>SimSun</vt:lpstr>
      <vt:lpstr>Wingdings</vt:lpstr>
      <vt:lpstr>Arimo</vt:lpstr>
      <vt:lpstr>Droid Sans</vt:lpstr>
      <vt:lpstr>Fira Mono</vt:lpstr>
      <vt:lpstr>微软雅黑</vt:lpstr>
      <vt:lpstr>FZHei-B01</vt:lpstr>
      <vt:lpstr/>
      <vt:lpstr>Arial Unicode MS</vt:lpstr>
      <vt:lpstr>Simple Light</vt:lpstr>
      <vt:lpstr>3… 2… 1… Blogdown!</vt:lpstr>
      <vt:lpstr>PowerPoint 演示文稿</vt:lpstr>
      <vt:lpstr>¿Por qué una página web?</vt:lpstr>
      <vt:lpstr>¿Por qué Blogdown?</vt:lpstr>
      <vt:lpstr>PowerPoint 演示文稿</vt:lpstr>
      <vt:lpstr>¡Empecemos!</vt:lpstr>
      <vt:lpstr>PowerPoint 演示文稿</vt:lpstr>
      <vt:lpstr>Cosas necesarias</vt:lpstr>
      <vt:lpstr>Nuevo proyecto de R -&gt; Nueva web</vt:lpstr>
      <vt:lpstr>Nuevo proyecto de R -&gt; Nueva web</vt:lpstr>
      <vt:lpstr>Otra manera</vt:lpstr>
      <vt:lpstr>La página en vivo</vt:lpstr>
      <vt:lpstr>Lo básico</vt:lpstr>
      <vt:lpstr>Configuración básica: config.toml</vt:lpstr>
      <vt:lpstr>Configuración básica: config.toml</vt:lpstr>
      <vt:lpstr>Configuración básica: config.toml</vt:lpstr>
      <vt:lpstr>PowerPoint 演示文稿</vt:lpstr>
      <vt:lpstr>Configuración básica: config.toml</vt:lpstr>
      <vt:lpstr>Idioma</vt:lpstr>
      <vt:lpstr>¡Nuevo post!</vt:lpstr>
      <vt:lpstr>¡Nuevo post!</vt:lpstr>
      <vt:lpstr>¡Nuevo post!</vt:lpstr>
      <vt:lpstr>¡Nuevo post!</vt:lpstr>
      <vt:lpstr>PowerPoint 演示文稿</vt:lpstr>
      <vt:lpstr>El despegue</vt:lpstr>
      <vt:lpstr>PowerPoint 演示文稿</vt:lpstr>
      <vt:lpstr>URL propia</vt:lpstr>
      <vt:lpstr>Publicando la página</vt:lpstr>
      <vt:lpstr>Publicando la página</vt:lpstr>
      <vt:lpstr>Publicando la página</vt:lpstr>
      <vt:lpstr>Lo que sigue</vt:lpstr>
      <vt:lpstr>El siguiente nivel</vt:lpstr>
      <vt:lpstr>Fin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3… 2… 1… Blogdown!</dc:title>
  <dc:creator/>
  <cp:lastModifiedBy>elio</cp:lastModifiedBy>
  <cp:revision>1</cp:revision>
  <dcterms:created xsi:type="dcterms:W3CDTF">2018-12-03T21:14:19Z</dcterms:created>
  <dcterms:modified xsi:type="dcterms:W3CDTF">2018-12-03T21:14:19Z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1033-10.1.0.6757</vt:lpwstr>
  </property>
</Properties>
</file>